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267" r:id="rId2"/>
    <p:sldId id="282" r:id="rId3"/>
    <p:sldId id="283" r:id="rId4"/>
    <p:sldId id="284" r:id="rId5"/>
    <p:sldId id="300" r:id="rId6"/>
    <p:sldId id="285" r:id="rId7"/>
    <p:sldId id="286" r:id="rId8"/>
    <p:sldId id="292" r:id="rId9"/>
    <p:sldId id="297" r:id="rId10"/>
    <p:sldId id="298" r:id="rId11"/>
    <p:sldId id="293" r:id="rId12"/>
    <p:sldId id="301" r:id="rId13"/>
    <p:sldId id="294" r:id="rId14"/>
    <p:sldId id="295" r:id="rId15"/>
    <p:sldId id="296" r:id="rId16"/>
    <p:sldId id="303" r:id="rId17"/>
    <p:sldId id="302" r:id="rId18"/>
    <p:sldId id="287" r:id="rId19"/>
    <p:sldId id="288" r:id="rId20"/>
    <p:sldId id="289" r:id="rId21"/>
    <p:sldId id="291" r:id="rId22"/>
    <p:sldId id="290" r:id="rId23"/>
    <p:sldId id="299" r:id="rId24"/>
    <p:sldId id="269" r:id="rId25"/>
    <p:sldId id="270" r:id="rId26"/>
    <p:sldId id="271" r:id="rId27"/>
    <p:sldId id="272" r:id="rId28"/>
    <p:sldId id="273" r:id="rId29"/>
    <p:sldId id="276" r:id="rId30"/>
    <p:sldId id="274" r:id="rId31"/>
    <p:sldId id="277" r:id="rId32"/>
    <p:sldId id="278" r:id="rId33"/>
    <p:sldId id="281" r:id="rId34"/>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ADA2A-71C8-B0F9-5B80-8C16413BAC87}" v="248" dt="2024-11-28T00:09:27.907"/>
    <p1510:client id="{15F69A86-F128-849E-6143-931DAA25C88D}" v="27" dt="2024-11-28T21:41:08.194"/>
    <p1510:client id="{1C309F1F-F557-2055-3C90-37D9DD0876F9}" v="11" dt="2024-11-28T05:14:12.322"/>
    <p1510:client id="{2548A557-DED9-AA30-01B5-E9E0E409599B}" v="4" dt="2024-11-28T04:06:26.585"/>
    <p1510:client id="{3C03E291-EEB4-D906-8BF1-FF4441BA62B4}" v="318" dt="2024-11-28T20:10:04.084"/>
    <p1510:client id="{43450326-F41D-468F-BB16-2383C645D9D7}" v="241" dt="2024-11-28T18:47:56.994"/>
    <p1510:client id="{464BAA17-0F92-F9E3-4A1F-E573C4FF07A4}" v="36" dt="2024-11-28T04:55:16.358"/>
    <p1510:client id="{A2DD276A-68D3-C465-8992-EE29FC3EE2B1}" v="1" dt="2024-11-28T21:45:50.9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28-11-2024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28-11-2024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Texto original:  </a:t>
            </a:r>
            <a:r>
              <a:rPr lang="es-CL">
                <a:latin typeface="Arial"/>
                <a:cs typeface="Arial"/>
              </a:rPr>
              <a:t>El proyecto APT propone una solución tecnológica para Setralog, automatizando y centralizando la gestión de clientes y órdenes de transporte. Con una plataforma web moderna, busca reducir errores, optimizar tiempos de respuesta y mejorar la experiencia del cliente, fortaleciendo además las competencias profesionales de los estudiantes en un entorno práctico.</a:t>
            </a:r>
          </a:p>
          <a:p>
            <a:endParaRPr lang="es-CL"/>
          </a:p>
          <a:p>
            <a:r>
              <a:rPr lang="es-CL"/>
              <a:t>Versión 2</a:t>
            </a:r>
          </a:p>
          <a:p>
            <a:pPr marL="0" marR="0" lvl="0" indent="0" algn="l" defTabSz="914400" rtl="0" eaLnBrk="1" fontAlgn="auto" latinLnBrk="0" hangingPunct="1">
              <a:lnSpc>
                <a:spcPct val="100000"/>
              </a:lnSpc>
              <a:spcBef>
                <a:spcPts val="0"/>
              </a:spcBef>
              <a:spcAft>
                <a:spcPts val="0"/>
              </a:spcAft>
              <a:buClrTx/>
              <a:buSzTx/>
              <a:buFontTx/>
              <a:buNone/>
              <a:tabLst/>
              <a:defRPr/>
            </a:pPr>
            <a:r>
              <a:rPr lang="es-MX"/>
              <a:t>Setralog enfrenta importantes desafíos en su gestión actual, y la solución radica en implementar un software a medida que optimice sus operaciones. Este proyecto integrará nuestras competencias técnicas, blandas y de gestión para desarrollar una plataforma innovadora que permita la creación y seguimiento de órdenes de transporte. Con un enfoque estratégico en el desarrollo e implementación de soluciones tecnológicas, transformaremos los procesos de Setralog, impulsando su eficiencia y crecimiento.</a:t>
            </a:r>
          </a:p>
          <a:p>
            <a:endParaRPr lang="es-CL"/>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823213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a:t>SUBTITULO: LOREN IPSUM</a:t>
            </a:r>
            <a:endParaRPr lang="es-CL"/>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a:t>TÍTULO: LOREM IPSUM</a:t>
            </a:r>
            <a:endParaRPr lang="es-CL"/>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a:latin typeface="Arial"/>
                <a:cs typeface="Arial"/>
              </a:rPr>
              <a:t>Lorem ipsum </a:t>
            </a:r>
            <a:r>
              <a:rPr lang="es-CL" sz="3200" b="0" spc="5">
                <a:latin typeface="Arial"/>
                <a:cs typeface="Arial"/>
              </a:rPr>
              <a:t>dolor sit </a:t>
            </a:r>
            <a:r>
              <a:rPr lang="es-CL" sz="3200" b="0" spc="10">
                <a:latin typeface="Arial"/>
                <a:cs typeface="Arial"/>
              </a:rPr>
              <a:t>amet, consectetuer </a:t>
            </a:r>
            <a:r>
              <a:rPr lang="es-CL" sz="3200" b="0" spc="5">
                <a:latin typeface="Arial"/>
                <a:cs typeface="Arial"/>
              </a:rPr>
              <a:t>adipiscing </a:t>
            </a:r>
            <a:r>
              <a:rPr lang="es-CL" sz="3200" b="0">
                <a:latin typeface="Arial"/>
                <a:cs typeface="Arial"/>
              </a:rPr>
              <a:t>elit</a:t>
            </a:r>
            <a:endParaRPr lang="es-CL"/>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extLst>
      <p:ext uri="{BB962C8B-B14F-4D97-AF65-F5344CB8AC3E}">
        <p14:creationId xmlns:p14="http://schemas.microsoft.com/office/powerpoint/2010/main" val="266474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01</a:t>
            </a:r>
            <a:endParaRPr lang="es-CL"/>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02</a:t>
            </a:r>
            <a:endParaRPr lang="es-CL"/>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a:t>TEXTO</a:t>
            </a:r>
            <a:endParaRPr lang="es-CL"/>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a:t>03</a:t>
            </a:r>
            <a:endParaRPr lang="es-CL"/>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04</a:t>
            </a:r>
            <a:endParaRPr lang="es-CL"/>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a:t>TEXTO LOREM IPSUM</a:t>
            </a:r>
            <a:endParaRPr lang="es-CL"/>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err="1"/>
              <a:t>Lorem</a:t>
            </a:r>
            <a:r>
              <a:rPr lang="es-ES"/>
              <a:t> </a:t>
            </a:r>
            <a:r>
              <a:rPr lang="es-ES" err="1"/>
              <a:t>ipsum</a:t>
            </a:r>
            <a:r>
              <a:rPr lang="es-ES"/>
              <a:t> ut </a:t>
            </a:r>
            <a:r>
              <a:rPr lang="es-ES" err="1"/>
              <a:t>wisi</a:t>
            </a:r>
            <a:r>
              <a:rPr lang="es-ES"/>
              <a:t> </a:t>
            </a:r>
            <a:r>
              <a:rPr lang="es-ES" err="1"/>
              <a:t>enim</a:t>
            </a:r>
            <a:r>
              <a:rPr lang="es-ES"/>
              <a:t> ad </a:t>
            </a:r>
            <a:r>
              <a:rPr lang="es-ES" err="1"/>
              <a:t>minim</a:t>
            </a:r>
            <a:r>
              <a:rPr lang="es-ES"/>
              <a:t> </a:t>
            </a:r>
            <a:r>
              <a:rPr lang="es-ES" err="1"/>
              <a:t>mannt</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a:t>
            </a:r>
            <a:r>
              <a:rPr lang="es-ES"/>
              <a:t> </a:t>
            </a:r>
            <a:r>
              <a:rPr lang="es-ES" err="1"/>
              <a:t>mcorper</a:t>
            </a:r>
            <a:r>
              <a:rPr lang="es-ES"/>
              <a:t> </a:t>
            </a:r>
            <a:r>
              <a:rPr lang="es-ES" err="1"/>
              <a:t>suscipit</a:t>
            </a:r>
            <a:r>
              <a:rPr lang="es-ES"/>
              <a:t> lo</a:t>
            </a:r>
          </a:p>
          <a:p>
            <a:endParaRPr lang="es-ES"/>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8" r:id="rId2"/>
    <p:sldLayoutId id="2147483666" r:id="rId3"/>
    <p:sldLayoutId id="2147483662" r:id="rId4"/>
    <p:sldLayoutId id="2147483667" r:id="rId5"/>
    <p:sldLayoutId id="2147483663" r:id="rId6"/>
    <p:sldLayoutId id="2147483664" r:id="rId7"/>
    <p:sldLayoutId id="2147483665"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hyperlink" Target="https://www.ibm.com/docs/es/product-master/12.0.0?topic=processes-defining-use-cases" TargetMode="External"/><Relationship Id="rId2" Type="http://schemas.openxmlformats.org/officeDocument/2006/relationships/hyperlink" Target="https://www.atlassian.com/es/agile/scrum" TargetMode="External"/><Relationship Id="rId1" Type="http://schemas.openxmlformats.org/officeDocument/2006/relationships/slideLayout" Target="../slideLayouts/slideLayout4.xml"/><Relationship Id="rId5" Type="http://schemas.openxmlformats.org/officeDocument/2006/relationships/hyperlink" Target="https://intelequia.com/es/blog/post/qu%C3%A9-modelo-de-ciclo-de-vida-del-software-es-el-m%C3%A1s-adecuado-para-tu-proyecto" TargetMode="External"/><Relationship Id="rId4" Type="http://schemas.openxmlformats.org/officeDocument/2006/relationships/hyperlink" Target="https://sentrio.io/blog/diferencias-entre-desarrollo-iterativo-e-incremental/"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327650" y="7254875"/>
            <a:ext cx="10649035" cy="1200329"/>
          </a:xfrm>
        </p:spPr>
        <p:txBody>
          <a:bodyPr wrap="square" lIns="0" tIns="0" rIns="0" bIns="0" anchor="t">
            <a:spAutoFit/>
          </a:bodyPr>
          <a:lstStyle/>
          <a:p>
            <a:r>
              <a:rPr lang="es-CL" sz="6000">
                <a:latin typeface="Arial"/>
                <a:cs typeface="Arial"/>
              </a:rPr>
              <a:t>Asignatura Portafolio de Titulo</a:t>
            </a:r>
          </a:p>
          <a:p>
            <a:endParaRPr lang="es-CL">
              <a:latin typeface="Arial"/>
              <a:cs typeface="Arial"/>
            </a:endParaRP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5149759" y="3593545"/>
            <a:ext cx="11429999" cy="2769989"/>
          </a:xfrm>
        </p:spPr>
        <p:txBody>
          <a:bodyPr wrap="square" lIns="0" tIns="0" rIns="0" bIns="0" anchor="t">
            <a:spAutoFit/>
          </a:bodyPr>
          <a:lstStyle/>
          <a:p>
            <a:r>
              <a:rPr lang="es-CL">
                <a:latin typeface="Arial"/>
                <a:cs typeface="Arial"/>
              </a:rPr>
              <a:t>Plataforma Integral de Gestión de Clientes y Órdenes de </a:t>
            </a:r>
          </a:p>
          <a:p>
            <a:r>
              <a:rPr lang="es-CL">
                <a:latin typeface="Arial"/>
                <a:cs typeface="Arial"/>
              </a:rPr>
              <a:t>Transporte </a:t>
            </a:r>
            <a:endParaRPr lang="es-CL"/>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3F29-D6E2-4F9D-EE74-A38EEEADDE72}"/>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E92492E2-0E9C-133B-2E82-BE52E2CF122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69EFF91A-7340-792D-920A-9B3E96E324AD}"/>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a:t>
            </a:r>
            <a:r>
              <a:rPr lang="es-MX" sz="4000" b="1"/>
              <a:t> SQL </a:t>
            </a:r>
            <a:r>
              <a:rPr lang="es-MX" sz="4000" b="1" err="1"/>
              <a:t>DataBase</a:t>
            </a:r>
            <a:endParaRPr lang="es-CL" sz="4000" b="1"/>
          </a:p>
        </p:txBody>
      </p:sp>
      <p:pic>
        <p:nvPicPr>
          <p:cNvPr id="5" name="Imagen 4">
            <a:extLst>
              <a:ext uri="{FF2B5EF4-FFF2-40B4-BE49-F238E27FC236}">
                <a16:creationId xmlns:a16="http://schemas.microsoft.com/office/drawing/2014/main" id="{B5B8FDEE-FA48-1146-C5AF-AC231889ADE8}"/>
              </a:ext>
            </a:extLst>
          </p:cNvPr>
          <p:cNvPicPr>
            <a:picLocks noChangeAspect="1"/>
          </p:cNvPicPr>
          <p:nvPr/>
        </p:nvPicPr>
        <p:blipFill>
          <a:blip r:embed="rId2"/>
          <a:stretch>
            <a:fillRect/>
          </a:stretch>
        </p:blipFill>
        <p:spPr>
          <a:xfrm>
            <a:off x="2187733" y="2911475"/>
            <a:ext cx="15728633" cy="6867706"/>
          </a:xfrm>
          <a:prstGeom prst="rect">
            <a:avLst/>
          </a:prstGeom>
          <a:ln>
            <a:solidFill>
              <a:schemeClr val="tx1"/>
            </a:solidFill>
          </a:ln>
        </p:spPr>
      </p:pic>
    </p:spTree>
    <p:extLst>
      <p:ext uri="{BB962C8B-B14F-4D97-AF65-F5344CB8AC3E}">
        <p14:creationId xmlns:p14="http://schemas.microsoft.com/office/powerpoint/2010/main" val="225076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2064-988E-0995-40F3-997C09B25C05}"/>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3494F521-5C0D-2FCD-19EB-4B91974DF3E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AAB2F764-4CF2-9266-1F97-021B4EDE6FDB}"/>
              </a:ext>
            </a:extLst>
          </p:cNvPr>
          <p:cNvSpPr txBox="1"/>
          <p:nvPr/>
        </p:nvSpPr>
        <p:spPr>
          <a:xfrm>
            <a:off x="6470649" y="1634338"/>
            <a:ext cx="8126499"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Modelamiento de base de datos</a:t>
            </a:r>
            <a:endParaRPr lang="es-CL" sz="4000" b="1">
              <a:latin typeface="Arial" panose="020B0604020202020204" pitchFamily="34" charset="0"/>
              <a:cs typeface="Arial" panose="020B0604020202020204" pitchFamily="34" charset="0"/>
            </a:endParaRPr>
          </a:p>
        </p:txBody>
      </p:sp>
      <p:pic>
        <p:nvPicPr>
          <p:cNvPr id="4" name="Imagen 3" descr="Diagrama&#10;&#10;Descripción generada automáticamente">
            <a:extLst>
              <a:ext uri="{FF2B5EF4-FFF2-40B4-BE49-F238E27FC236}">
                <a16:creationId xmlns:a16="http://schemas.microsoft.com/office/drawing/2014/main" id="{A7CD720A-254B-B937-626B-1E2942643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7050" y="3063875"/>
            <a:ext cx="11430000" cy="6476741"/>
          </a:xfrm>
          <a:prstGeom prst="rect">
            <a:avLst/>
          </a:prstGeom>
          <a:ln>
            <a:solidFill>
              <a:schemeClr val="tx1"/>
            </a:solidFill>
          </a:ln>
        </p:spPr>
      </p:pic>
    </p:spTree>
    <p:extLst>
      <p:ext uri="{BB962C8B-B14F-4D97-AF65-F5344CB8AC3E}">
        <p14:creationId xmlns:p14="http://schemas.microsoft.com/office/powerpoint/2010/main" val="11513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3BF74D4-0EE3-B51D-0531-C7D70CA6E516}"/>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Tecnologías</a:t>
            </a:r>
            <a:endParaRPr lang="es-ES" dirty="0" err="1"/>
          </a:p>
        </p:txBody>
      </p:sp>
      <p:pic>
        <p:nvPicPr>
          <p:cNvPr id="5" name="Imagen 4" descr="Logotipo, nombre de la empresa&#10;&#10;Descripción generada automáticamente">
            <a:extLst>
              <a:ext uri="{FF2B5EF4-FFF2-40B4-BE49-F238E27FC236}">
                <a16:creationId xmlns:a16="http://schemas.microsoft.com/office/drawing/2014/main" id="{C0CFBD00-3016-E9E8-75C4-2967D58E45E0}"/>
              </a:ext>
            </a:extLst>
          </p:cNvPr>
          <p:cNvPicPr>
            <a:picLocks noChangeAspect="1"/>
          </p:cNvPicPr>
          <p:nvPr/>
        </p:nvPicPr>
        <p:blipFill>
          <a:blip r:embed="rId2"/>
          <a:srcRect t="4040" b="17995"/>
          <a:stretch/>
        </p:blipFill>
        <p:spPr>
          <a:xfrm>
            <a:off x="802291" y="2280562"/>
            <a:ext cx="3152419" cy="1339100"/>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E3B7EEC2-D047-E2D9-854C-89D705A365E3}"/>
              </a:ext>
            </a:extLst>
          </p:cNvPr>
          <p:cNvPicPr>
            <a:picLocks noChangeAspect="1"/>
          </p:cNvPicPr>
          <p:nvPr/>
        </p:nvPicPr>
        <p:blipFill>
          <a:blip r:embed="rId3"/>
          <a:srcRect l="398" r="8110" b="10909"/>
          <a:stretch/>
        </p:blipFill>
        <p:spPr>
          <a:xfrm>
            <a:off x="190505" y="3748307"/>
            <a:ext cx="3988390" cy="1704199"/>
          </a:xfrm>
          <a:prstGeom prst="rect">
            <a:avLst/>
          </a:prstGeom>
        </p:spPr>
      </p:pic>
      <p:pic>
        <p:nvPicPr>
          <p:cNvPr id="7" name="Imagen 6">
            <a:extLst>
              <a:ext uri="{FF2B5EF4-FFF2-40B4-BE49-F238E27FC236}">
                <a16:creationId xmlns:a16="http://schemas.microsoft.com/office/drawing/2014/main" id="{F52040D0-461F-10B8-C0ED-9C980D63E897}"/>
              </a:ext>
            </a:extLst>
          </p:cNvPr>
          <p:cNvPicPr>
            <a:picLocks noChangeAspect="1"/>
          </p:cNvPicPr>
          <p:nvPr/>
        </p:nvPicPr>
        <p:blipFill>
          <a:blip r:embed="rId4"/>
          <a:srcRect l="32137" t="14634" r="28148" b="-813"/>
          <a:stretch/>
        </p:blipFill>
        <p:spPr>
          <a:xfrm>
            <a:off x="4184960" y="2828477"/>
            <a:ext cx="1868140" cy="1848777"/>
          </a:xfrm>
          <a:prstGeom prst="rect">
            <a:avLst/>
          </a:prstGeom>
        </p:spPr>
      </p:pic>
      <p:pic>
        <p:nvPicPr>
          <p:cNvPr id="8" name="Imagen 7" descr="React Hook Form: A Lightweight Form State Management Library for React | by  Allrounddiksha | Medium">
            <a:extLst>
              <a:ext uri="{FF2B5EF4-FFF2-40B4-BE49-F238E27FC236}">
                <a16:creationId xmlns:a16="http://schemas.microsoft.com/office/drawing/2014/main" id="{7923138C-8E80-3326-242A-7945456BE446}"/>
              </a:ext>
            </a:extLst>
          </p:cNvPr>
          <p:cNvPicPr>
            <a:picLocks noChangeAspect="1"/>
          </p:cNvPicPr>
          <p:nvPr/>
        </p:nvPicPr>
        <p:blipFill>
          <a:blip r:embed="rId5"/>
          <a:stretch>
            <a:fillRect/>
          </a:stretch>
        </p:blipFill>
        <p:spPr>
          <a:xfrm>
            <a:off x="427672" y="4992140"/>
            <a:ext cx="2858674" cy="1600200"/>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BCEA253A-99CB-5E32-1054-7A78AD1D931A}"/>
              </a:ext>
            </a:extLst>
          </p:cNvPr>
          <p:cNvPicPr>
            <a:picLocks noChangeAspect="1"/>
          </p:cNvPicPr>
          <p:nvPr/>
        </p:nvPicPr>
        <p:blipFill>
          <a:blip r:embed="rId6"/>
          <a:stretch>
            <a:fillRect/>
          </a:stretch>
        </p:blipFill>
        <p:spPr>
          <a:xfrm>
            <a:off x="3098788" y="4899777"/>
            <a:ext cx="4059317" cy="1123950"/>
          </a:xfrm>
          <a:prstGeom prst="rect">
            <a:avLst/>
          </a:prstGeom>
        </p:spPr>
      </p:pic>
      <p:pic>
        <p:nvPicPr>
          <p:cNvPr id="10" name="Imagen 9" descr="Icono&#10;&#10;Descripción generada automáticamente">
            <a:extLst>
              <a:ext uri="{FF2B5EF4-FFF2-40B4-BE49-F238E27FC236}">
                <a16:creationId xmlns:a16="http://schemas.microsoft.com/office/drawing/2014/main" id="{0933D8F7-BF6C-E84A-FE1A-6F186698E76C}"/>
              </a:ext>
            </a:extLst>
          </p:cNvPr>
          <p:cNvPicPr>
            <a:picLocks noChangeAspect="1"/>
          </p:cNvPicPr>
          <p:nvPr/>
        </p:nvPicPr>
        <p:blipFill>
          <a:blip r:embed="rId7"/>
          <a:srcRect r="9250" b="5839"/>
          <a:stretch/>
        </p:blipFill>
        <p:spPr>
          <a:xfrm>
            <a:off x="12253474" y="1482193"/>
            <a:ext cx="3276467" cy="2251408"/>
          </a:xfrm>
          <a:prstGeom prst="rect">
            <a:avLst/>
          </a:prstGeom>
        </p:spPr>
      </p:pic>
      <p:pic>
        <p:nvPicPr>
          <p:cNvPr id="12" name="Imagen 11" descr="Interfaz de usuario gráfica, Texto, Correo electrónico&#10;&#10;Descripción generada automáticamente">
            <a:extLst>
              <a:ext uri="{FF2B5EF4-FFF2-40B4-BE49-F238E27FC236}">
                <a16:creationId xmlns:a16="http://schemas.microsoft.com/office/drawing/2014/main" id="{DCC91F8D-38E8-318C-5DF4-B5E68DACDE5F}"/>
              </a:ext>
            </a:extLst>
          </p:cNvPr>
          <p:cNvPicPr>
            <a:picLocks noChangeAspect="1"/>
          </p:cNvPicPr>
          <p:nvPr/>
        </p:nvPicPr>
        <p:blipFill>
          <a:blip r:embed="rId8"/>
          <a:stretch>
            <a:fillRect/>
          </a:stretch>
        </p:blipFill>
        <p:spPr>
          <a:xfrm>
            <a:off x="15166335" y="3611792"/>
            <a:ext cx="2963492" cy="1543050"/>
          </a:xfrm>
          <a:prstGeom prst="rect">
            <a:avLst/>
          </a:prstGeom>
        </p:spPr>
      </p:pic>
      <p:pic>
        <p:nvPicPr>
          <p:cNvPr id="13" name="Imagen 12" descr="Icono&#10;&#10;Descripción generada automáticamente">
            <a:extLst>
              <a:ext uri="{FF2B5EF4-FFF2-40B4-BE49-F238E27FC236}">
                <a16:creationId xmlns:a16="http://schemas.microsoft.com/office/drawing/2014/main" id="{A7E25721-776F-11C3-42D3-40B520287A8C}"/>
              </a:ext>
            </a:extLst>
          </p:cNvPr>
          <p:cNvPicPr>
            <a:picLocks noChangeAspect="1"/>
          </p:cNvPicPr>
          <p:nvPr/>
        </p:nvPicPr>
        <p:blipFill>
          <a:blip r:embed="rId9"/>
          <a:stretch>
            <a:fillRect/>
          </a:stretch>
        </p:blipFill>
        <p:spPr>
          <a:xfrm>
            <a:off x="11661864" y="4599575"/>
            <a:ext cx="3272738" cy="2541651"/>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33DDBE6A-75F2-A4C2-B50E-F2682A809F96}"/>
              </a:ext>
            </a:extLst>
          </p:cNvPr>
          <p:cNvPicPr>
            <a:picLocks noChangeAspect="1"/>
          </p:cNvPicPr>
          <p:nvPr/>
        </p:nvPicPr>
        <p:blipFill>
          <a:blip r:embed="rId10"/>
          <a:srcRect l="24936" t="22137" r="22108" b="15385"/>
          <a:stretch/>
        </p:blipFill>
        <p:spPr>
          <a:xfrm>
            <a:off x="2193350" y="6591608"/>
            <a:ext cx="3587827" cy="2261398"/>
          </a:xfrm>
          <a:prstGeom prst="rect">
            <a:avLst/>
          </a:prstGeom>
        </p:spPr>
      </p:pic>
      <p:pic>
        <p:nvPicPr>
          <p:cNvPr id="15" name="Imagen 14" descr="Logotipo&#10;&#10;Descripción generada automáticamente">
            <a:extLst>
              <a:ext uri="{FF2B5EF4-FFF2-40B4-BE49-F238E27FC236}">
                <a16:creationId xmlns:a16="http://schemas.microsoft.com/office/drawing/2014/main" id="{C699EA04-4FA5-0862-1FD7-30DEE2DE0C00}"/>
              </a:ext>
            </a:extLst>
          </p:cNvPr>
          <p:cNvPicPr>
            <a:picLocks noChangeAspect="1"/>
          </p:cNvPicPr>
          <p:nvPr/>
        </p:nvPicPr>
        <p:blipFill>
          <a:blip r:embed="rId11"/>
          <a:stretch>
            <a:fillRect/>
          </a:stretch>
        </p:blipFill>
        <p:spPr>
          <a:xfrm>
            <a:off x="15924352" y="5655432"/>
            <a:ext cx="2978358" cy="2534539"/>
          </a:xfrm>
          <a:prstGeom prst="rect">
            <a:avLst/>
          </a:prstGeom>
        </p:spPr>
      </p:pic>
    </p:spTree>
    <p:extLst>
      <p:ext uri="{BB962C8B-B14F-4D97-AF65-F5344CB8AC3E}">
        <p14:creationId xmlns:p14="http://schemas.microsoft.com/office/powerpoint/2010/main" val="352873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BD8A-338E-177B-1EB5-4638B60E5B96}"/>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429C10C1-8830-1290-2B27-62DDF4E1E102}"/>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err="1">
                <a:latin typeface="Arial"/>
                <a:cs typeface="Arial"/>
              </a:rPr>
              <a:t>Backend</a:t>
            </a:r>
            <a:endParaRPr lang="es-ES" dirty="0" err="1"/>
          </a:p>
        </p:txBody>
      </p:sp>
      <p:sp>
        <p:nvSpPr>
          <p:cNvPr id="6" name="CuadroTexto 5">
            <a:extLst>
              <a:ext uri="{FF2B5EF4-FFF2-40B4-BE49-F238E27FC236}">
                <a16:creationId xmlns:a16="http://schemas.microsoft.com/office/drawing/2014/main" id="{3B0FF4F2-4DCE-063F-510D-A78DD0774368}"/>
              </a:ext>
            </a:extLst>
          </p:cNvPr>
          <p:cNvSpPr txBox="1"/>
          <p:nvPr/>
        </p:nvSpPr>
        <p:spPr>
          <a:xfrm>
            <a:off x="6350508" y="1624482"/>
            <a:ext cx="7394550" cy="707886"/>
          </a:xfrm>
          <a:prstGeom prst="rect">
            <a:avLst/>
          </a:prstGeom>
          <a:noFill/>
        </p:spPr>
        <p:txBody>
          <a:bodyPr wrap="square" lIns="91440" tIns="45720" rIns="91440" bIns="45720" rtlCol="0" anchor="t">
            <a:spAutoFit/>
          </a:bodyPr>
          <a:lstStyle/>
          <a:p>
            <a:r>
              <a:rPr lang="es-MX" sz="4000" b="1" dirty="0">
                <a:latin typeface="Arial"/>
                <a:cs typeface="Arial"/>
              </a:rPr>
              <a:t>Conexión a la base de datos</a:t>
            </a:r>
            <a:endParaRPr lang="es-CL" sz="4000" b="1" dirty="0">
              <a:latin typeface="Arial" panose="020B0604020202020204" pitchFamily="34" charset="0"/>
              <a:cs typeface="Arial" panose="020B0604020202020204" pitchFamily="34" charset="0"/>
            </a:endParaRPr>
          </a:p>
        </p:txBody>
      </p:sp>
      <p:pic>
        <p:nvPicPr>
          <p:cNvPr id="4" name="Imagen 3" descr="Texto&#10;&#10;Descripción generada automáticamente">
            <a:extLst>
              <a:ext uri="{FF2B5EF4-FFF2-40B4-BE49-F238E27FC236}">
                <a16:creationId xmlns:a16="http://schemas.microsoft.com/office/drawing/2014/main" id="{394A41D3-AF3B-E034-EF49-939FAB890DDC}"/>
              </a:ext>
            </a:extLst>
          </p:cNvPr>
          <p:cNvPicPr>
            <a:picLocks noChangeAspect="1"/>
          </p:cNvPicPr>
          <p:nvPr/>
        </p:nvPicPr>
        <p:blipFill>
          <a:blip r:embed="rId2"/>
          <a:srcRect l="-34" r="24880" b="1937"/>
          <a:stretch/>
        </p:blipFill>
        <p:spPr>
          <a:xfrm>
            <a:off x="765218" y="3018839"/>
            <a:ext cx="10892398" cy="7042738"/>
          </a:xfrm>
          <a:prstGeom prst="rect">
            <a:avLst/>
          </a:prstGeom>
        </p:spPr>
      </p:pic>
      <p:pic>
        <p:nvPicPr>
          <p:cNvPr id="5" name="Imagen 4" descr="Texto&#10;&#10;Descripción generada automáticamente">
            <a:extLst>
              <a:ext uri="{FF2B5EF4-FFF2-40B4-BE49-F238E27FC236}">
                <a16:creationId xmlns:a16="http://schemas.microsoft.com/office/drawing/2014/main" id="{918670BE-D29F-B96E-A507-82346F2C29D5}"/>
              </a:ext>
            </a:extLst>
          </p:cNvPr>
          <p:cNvPicPr>
            <a:picLocks noChangeAspect="1"/>
          </p:cNvPicPr>
          <p:nvPr/>
        </p:nvPicPr>
        <p:blipFill>
          <a:blip r:embed="rId3"/>
          <a:stretch>
            <a:fillRect/>
          </a:stretch>
        </p:blipFill>
        <p:spPr>
          <a:xfrm>
            <a:off x="12552070" y="2625412"/>
            <a:ext cx="6660710" cy="7829550"/>
          </a:xfrm>
          <a:prstGeom prst="rect">
            <a:avLst/>
          </a:prstGeom>
        </p:spPr>
      </p:pic>
    </p:spTree>
    <p:extLst>
      <p:ext uri="{BB962C8B-B14F-4D97-AF65-F5344CB8AC3E}">
        <p14:creationId xmlns:p14="http://schemas.microsoft.com/office/powerpoint/2010/main" val="70355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A0D9A-D739-E4F8-BCD2-0BB2FA8CF5C4}"/>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13971828-8E2C-8032-E894-1B0ADE45632E}"/>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Front </a:t>
            </a:r>
            <a:r>
              <a:rPr lang="es-ES" dirty="0" err="1">
                <a:latin typeface="Arial"/>
                <a:cs typeface="Arial"/>
              </a:rPr>
              <a:t>End</a:t>
            </a:r>
            <a:endParaRPr lang="es-ES" dirty="0" err="1"/>
          </a:p>
        </p:txBody>
      </p:sp>
      <p:pic>
        <p:nvPicPr>
          <p:cNvPr id="3" name="Imagen 2" descr="Texto&#10;&#10;Descripción generada automáticamente">
            <a:extLst>
              <a:ext uri="{FF2B5EF4-FFF2-40B4-BE49-F238E27FC236}">
                <a16:creationId xmlns:a16="http://schemas.microsoft.com/office/drawing/2014/main" id="{1F2704AA-6C90-DB6E-A576-C77C70807CA4}"/>
              </a:ext>
            </a:extLst>
          </p:cNvPr>
          <p:cNvPicPr>
            <a:picLocks noChangeAspect="1"/>
          </p:cNvPicPr>
          <p:nvPr/>
        </p:nvPicPr>
        <p:blipFill>
          <a:blip r:embed="rId2"/>
          <a:stretch>
            <a:fillRect/>
          </a:stretch>
        </p:blipFill>
        <p:spPr>
          <a:xfrm>
            <a:off x="567674" y="2343780"/>
            <a:ext cx="12149364" cy="7105650"/>
          </a:xfrm>
          <a:prstGeom prst="rect">
            <a:avLst/>
          </a:prstGeom>
        </p:spPr>
      </p:pic>
      <p:pic>
        <p:nvPicPr>
          <p:cNvPr id="7" name="Imagen 6" descr="Texto&#10;&#10;Descripción generada automáticamente">
            <a:extLst>
              <a:ext uri="{FF2B5EF4-FFF2-40B4-BE49-F238E27FC236}">
                <a16:creationId xmlns:a16="http://schemas.microsoft.com/office/drawing/2014/main" id="{1B1516B6-A049-F26C-205D-FE04896E8013}"/>
              </a:ext>
            </a:extLst>
          </p:cNvPr>
          <p:cNvPicPr>
            <a:picLocks noChangeAspect="1"/>
          </p:cNvPicPr>
          <p:nvPr/>
        </p:nvPicPr>
        <p:blipFill>
          <a:blip r:embed="rId3"/>
          <a:srcRect t="613" r="39765" b="221"/>
          <a:stretch/>
        </p:blipFill>
        <p:spPr>
          <a:xfrm>
            <a:off x="12955538" y="2006358"/>
            <a:ext cx="6244828" cy="7811473"/>
          </a:xfrm>
          <a:prstGeom prst="rect">
            <a:avLst/>
          </a:prstGeom>
        </p:spPr>
      </p:pic>
    </p:spTree>
    <p:extLst>
      <p:ext uri="{BB962C8B-B14F-4D97-AF65-F5344CB8AC3E}">
        <p14:creationId xmlns:p14="http://schemas.microsoft.com/office/powerpoint/2010/main" val="6801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EFC0-D1F6-5A47-7719-379326E94250}"/>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CE92BC0C-454A-3972-3EF6-B98800EDDE6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a:extLst>
              <a:ext uri="{FF2B5EF4-FFF2-40B4-BE49-F238E27FC236}">
                <a16:creationId xmlns:a16="http://schemas.microsoft.com/office/drawing/2014/main" id="{13158758-A11A-2D10-7983-0BA1EA624F9E}"/>
              </a:ext>
            </a:extLst>
          </p:cNvPr>
          <p:cNvPicPr>
            <a:picLocks noChangeAspect="1"/>
          </p:cNvPicPr>
          <p:nvPr/>
        </p:nvPicPr>
        <p:blipFill>
          <a:blip r:embed="rId2"/>
          <a:stretch>
            <a:fillRect/>
          </a:stretch>
        </p:blipFill>
        <p:spPr>
          <a:xfrm>
            <a:off x="1764329" y="2500562"/>
            <a:ext cx="15341042" cy="7313549"/>
          </a:xfrm>
          <a:prstGeom prst="rect">
            <a:avLst/>
          </a:prstGeom>
          <a:ln>
            <a:solidFill>
              <a:schemeClr val="tx1"/>
            </a:solidFill>
          </a:ln>
        </p:spPr>
      </p:pic>
    </p:spTree>
    <p:extLst>
      <p:ext uri="{BB962C8B-B14F-4D97-AF65-F5344CB8AC3E}">
        <p14:creationId xmlns:p14="http://schemas.microsoft.com/office/powerpoint/2010/main" val="36597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4F47F9B-EA6F-28B9-F3AA-951949AD993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10;&#10;Descripción generada automáticamente">
            <a:extLst>
              <a:ext uri="{FF2B5EF4-FFF2-40B4-BE49-F238E27FC236}">
                <a16:creationId xmlns:a16="http://schemas.microsoft.com/office/drawing/2014/main" id="{EE17EAA2-55CE-E432-88C7-D40B0B14D531}"/>
              </a:ext>
            </a:extLst>
          </p:cNvPr>
          <p:cNvPicPr>
            <a:picLocks noChangeAspect="1"/>
          </p:cNvPicPr>
          <p:nvPr/>
        </p:nvPicPr>
        <p:blipFill>
          <a:blip r:embed="rId2"/>
          <a:stretch>
            <a:fillRect/>
          </a:stretch>
        </p:blipFill>
        <p:spPr>
          <a:xfrm>
            <a:off x="3176501" y="2367266"/>
            <a:ext cx="13758254" cy="7515521"/>
          </a:xfrm>
          <a:prstGeom prst="rect">
            <a:avLst/>
          </a:prstGeom>
        </p:spPr>
      </p:pic>
    </p:spTree>
    <p:extLst>
      <p:ext uri="{BB962C8B-B14F-4D97-AF65-F5344CB8AC3E}">
        <p14:creationId xmlns:p14="http://schemas.microsoft.com/office/powerpoint/2010/main" val="372923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3179F4C-4C49-F713-CBBD-54CEA304BAFD}"/>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 Aplicación, Sitio web&#10;&#10;Descripción generada automáticamente">
            <a:extLst>
              <a:ext uri="{FF2B5EF4-FFF2-40B4-BE49-F238E27FC236}">
                <a16:creationId xmlns:a16="http://schemas.microsoft.com/office/drawing/2014/main" id="{74CE20EE-4658-10FC-1C21-00240DC1C724}"/>
              </a:ext>
            </a:extLst>
          </p:cNvPr>
          <p:cNvPicPr>
            <a:picLocks noChangeAspect="1"/>
          </p:cNvPicPr>
          <p:nvPr/>
        </p:nvPicPr>
        <p:blipFill>
          <a:blip r:embed="rId2"/>
          <a:stretch>
            <a:fillRect/>
          </a:stretch>
        </p:blipFill>
        <p:spPr>
          <a:xfrm>
            <a:off x="4530104" y="2010772"/>
            <a:ext cx="11029399" cy="7581011"/>
          </a:xfrm>
          <a:prstGeom prst="rect">
            <a:avLst/>
          </a:prstGeom>
        </p:spPr>
      </p:pic>
    </p:spTree>
    <p:extLst>
      <p:ext uri="{BB962C8B-B14F-4D97-AF65-F5344CB8AC3E}">
        <p14:creationId xmlns:p14="http://schemas.microsoft.com/office/powerpoint/2010/main" val="314619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Conclusiones</a:t>
            </a:r>
            <a:endParaRPr lang="es-ES"/>
          </a:p>
        </p:txBody>
      </p:sp>
      <p:sp>
        <p:nvSpPr>
          <p:cNvPr id="3" name="Marcador de texto 2">
            <a:extLst>
              <a:ext uri="{FF2B5EF4-FFF2-40B4-BE49-F238E27FC236}">
                <a16:creationId xmlns:a16="http://schemas.microsoft.com/office/drawing/2014/main" id="{5CBD3020-D931-787F-A703-B4B6D698B7D5}"/>
              </a:ext>
            </a:extLst>
          </p:cNvPr>
          <p:cNvSpPr>
            <a:spLocks noGrp="1"/>
          </p:cNvSpPr>
          <p:nvPr>
            <p:ph type="body" sz="quarter" idx="12"/>
          </p:nvPr>
        </p:nvSpPr>
        <p:spPr>
          <a:xfrm>
            <a:off x="3150234" y="3650137"/>
            <a:ext cx="12745086" cy="1538883"/>
          </a:xfrm>
        </p:spPr>
        <p:txBody>
          <a:bodyPr/>
          <a:lstStyle/>
          <a:p>
            <a:pPr algn="just"/>
            <a:r>
              <a:rPr lang="es-MX" kern="100">
                <a:solidFill>
                  <a:srgbClr val="000000"/>
                </a:solidFill>
                <a:effectLst/>
                <a:latin typeface="Arial" panose="020B0604020202020204" pitchFamily="34" charset="0"/>
                <a:ea typeface="Aptos" panose="020B0004020202020204" pitchFamily="34" charset="0"/>
              </a:rPr>
              <a:t>El proyecto APT ofrece una solución integral basada en una plataforma web, diseñada para abordar las ineficiencias operativas de Setralog mediante la implementación de tecnologías modernas. Esta herramienta centraliza la gestión de clientes y órdenes de transporte, optimizando los procesos y reduciendo significativamente los errores y tiempos de respuesta.</a:t>
            </a:r>
            <a:endParaRPr lang="es-CL" kern="100">
              <a:solidFill>
                <a:srgbClr val="000000"/>
              </a:solidFill>
              <a:effectLst/>
              <a:latin typeface="Arial" panose="020B0604020202020204" pitchFamily="34" charset="0"/>
              <a:ea typeface="Aptos" panose="020B0004020202020204" pitchFamily="34" charset="0"/>
            </a:endParaRPr>
          </a:p>
          <a:p>
            <a:endParaRPr lang="es-ES"/>
          </a:p>
        </p:txBody>
      </p:sp>
    </p:spTree>
    <p:extLst>
      <p:ext uri="{BB962C8B-B14F-4D97-AF65-F5344CB8AC3E}">
        <p14:creationId xmlns:p14="http://schemas.microsoft.com/office/powerpoint/2010/main" val="1146768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AC63C43-641A-9CB9-535F-58B3EACACE1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Trabajo Futuro</a:t>
            </a:r>
            <a:endParaRPr lang="es-ES"/>
          </a:p>
        </p:txBody>
      </p:sp>
      <p:sp>
        <p:nvSpPr>
          <p:cNvPr id="4" name="object 17">
            <a:extLst>
              <a:ext uri="{FF2B5EF4-FFF2-40B4-BE49-F238E27FC236}">
                <a16:creationId xmlns:a16="http://schemas.microsoft.com/office/drawing/2014/main" id="{87B56A34-0FB8-17A4-34C4-B421C21B7BB6}"/>
              </a:ext>
            </a:extLst>
          </p:cNvPr>
          <p:cNvSpPr txBox="1"/>
          <p:nvPr/>
        </p:nvSpPr>
        <p:spPr>
          <a:xfrm>
            <a:off x="4407768" y="2820141"/>
            <a:ext cx="14554200" cy="5735609"/>
          </a:xfrm>
          <a:prstGeom prst="rect">
            <a:avLst/>
          </a:prstGeom>
        </p:spPr>
        <p:txBody>
          <a:bodyPr vert="horz" wrap="square" lIns="0" tIns="91440" rIns="0" bIns="0" rtlCol="0">
            <a:spAutoFit/>
          </a:bodyPr>
          <a:lstStyle/>
          <a:p>
            <a:pPr marL="12700" algn="just">
              <a:lnSpc>
                <a:spcPct val="100000"/>
              </a:lnSpc>
              <a:spcBef>
                <a:spcPts val="720"/>
              </a:spcBef>
            </a:pPr>
            <a:r>
              <a:rPr lang="es-MX" sz="2000" b="1" spc="5">
                <a:latin typeface="Arial"/>
                <a:cs typeface="Arial"/>
              </a:rPr>
              <a:t>Mejoras</a:t>
            </a:r>
            <a:endParaRPr sz="2000">
              <a:latin typeface="Arial"/>
              <a:cs typeface="Arial"/>
            </a:endParaRPr>
          </a:p>
          <a:p>
            <a:pPr marL="46355" marR="5080" algn="just">
              <a:lnSpc>
                <a:spcPct val="101499"/>
              </a:lnSpc>
              <a:spcBef>
                <a:spcPts val="345"/>
              </a:spcBef>
            </a:pPr>
            <a:endParaRPr lang="es-CL" sz="2000" spc="10">
              <a:latin typeface="Arial"/>
              <a:cs typeface="Arial"/>
            </a:endParaRPr>
          </a:p>
          <a:p>
            <a:pPr marL="46355" marR="5080" algn="just">
              <a:lnSpc>
                <a:spcPct val="101499"/>
              </a:lnSpc>
              <a:spcBef>
                <a:spcPts val="345"/>
              </a:spcBef>
            </a:pPr>
            <a:r>
              <a:rPr lang="es-MX" sz="2000">
                <a:latin typeface="Arial"/>
                <a:cs typeface="Arial"/>
              </a:rPr>
              <a:t>•	Optimización de rutas </a:t>
            </a:r>
          </a:p>
          <a:p>
            <a:pPr marL="46355" marR="5080" algn="just">
              <a:lnSpc>
                <a:spcPct val="101499"/>
              </a:lnSpc>
              <a:spcBef>
                <a:spcPts val="345"/>
              </a:spcBef>
            </a:pPr>
            <a:r>
              <a:rPr lang="es-MX" sz="2000">
                <a:latin typeface="Arial"/>
                <a:cs typeface="Arial"/>
              </a:rPr>
              <a:t>•	Rastreo de los vehículos de carga con GPS mediante tecnología IOT (Arduino,ESP32, Raspberry).</a:t>
            </a:r>
          </a:p>
          <a:p>
            <a:pPr marL="46355" marR="5080" algn="just">
              <a:lnSpc>
                <a:spcPct val="101499"/>
              </a:lnSpc>
              <a:spcBef>
                <a:spcPts val="345"/>
              </a:spcBef>
            </a:pPr>
            <a:r>
              <a:rPr lang="es-MX" sz="2000">
                <a:latin typeface="Arial"/>
                <a:cs typeface="Arial"/>
              </a:rPr>
              <a:t>•	Cubicación automática de los camiones de carga.</a:t>
            </a:r>
          </a:p>
          <a:p>
            <a:pPr marL="46355" marR="5080" algn="just">
              <a:lnSpc>
                <a:spcPct val="101499"/>
              </a:lnSpc>
              <a:spcBef>
                <a:spcPts val="345"/>
              </a:spcBef>
            </a:pPr>
            <a:r>
              <a:rPr lang="es-MX" sz="2000">
                <a:latin typeface="Arial"/>
                <a:cs typeface="Arial"/>
              </a:rPr>
              <a:t>•	Conexión con SII para validación de datos de clientes.</a:t>
            </a:r>
          </a:p>
          <a:p>
            <a:pPr marL="46355" marR="5080" algn="just">
              <a:lnSpc>
                <a:spcPct val="101499"/>
              </a:lnSpc>
              <a:spcBef>
                <a:spcPts val="345"/>
              </a:spcBef>
            </a:pPr>
            <a:r>
              <a:rPr lang="es-MX" sz="2000">
                <a:latin typeface="Arial"/>
                <a:cs typeface="Arial"/>
              </a:rPr>
              <a:t>•	</a:t>
            </a:r>
            <a:r>
              <a:rPr lang="es-MX" sz="2000" err="1">
                <a:latin typeface="Arial"/>
                <a:cs typeface="Arial"/>
              </a:rPr>
              <a:t>Dashboard</a:t>
            </a:r>
            <a:r>
              <a:rPr lang="es-MX" sz="2000">
                <a:latin typeface="Arial"/>
                <a:cs typeface="Arial"/>
              </a:rPr>
              <a:t> interactivo con alguna herramienta BI para análisis de rendimiento.</a:t>
            </a:r>
          </a:p>
          <a:p>
            <a:pPr marL="46355" marR="5080" algn="just">
              <a:lnSpc>
                <a:spcPct val="101499"/>
              </a:lnSpc>
              <a:spcBef>
                <a:spcPts val="345"/>
              </a:spcBef>
            </a:pPr>
            <a:r>
              <a:rPr lang="es-MX" sz="2000">
                <a:latin typeface="Arial"/>
                <a:cs typeface="Arial"/>
              </a:rPr>
              <a:t>•	Módulo de contabilidad.</a:t>
            </a:r>
          </a:p>
          <a:p>
            <a:pPr marL="46355" marR="5080" algn="just">
              <a:lnSpc>
                <a:spcPct val="101499"/>
              </a:lnSpc>
              <a:spcBef>
                <a:spcPts val="345"/>
              </a:spcBef>
            </a:pPr>
            <a:r>
              <a:rPr lang="es-MX" sz="2000">
                <a:latin typeface="Arial"/>
                <a:cs typeface="Arial"/>
              </a:rPr>
              <a:t>•	Facturación electrónica integrada.</a:t>
            </a:r>
          </a:p>
          <a:p>
            <a:pPr marL="46355" marR="5080" algn="just">
              <a:lnSpc>
                <a:spcPct val="101499"/>
              </a:lnSpc>
              <a:spcBef>
                <a:spcPts val="345"/>
              </a:spcBef>
            </a:pPr>
            <a:r>
              <a:rPr lang="es-MX" sz="2000">
                <a:latin typeface="Arial"/>
                <a:cs typeface="Arial"/>
              </a:rPr>
              <a:t>•	Módulo de inventario (en caso de que cliente final solicite el servicio de almacenaje y transporte, ejemplo mercado libre)</a:t>
            </a:r>
          </a:p>
          <a:p>
            <a:pPr marL="46355" marR="5080" algn="just">
              <a:lnSpc>
                <a:spcPct val="101499"/>
              </a:lnSpc>
              <a:spcBef>
                <a:spcPts val="345"/>
              </a:spcBef>
            </a:pPr>
            <a:r>
              <a:rPr lang="es-MX" sz="2000">
                <a:latin typeface="Arial"/>
                <a:cs typeface="Arial"/>
              </a:rPr>
              <a:t>•	Recepción electrónica de factura de proveedores.</a:t>
            </a:r>
          </a:p>
          <a:p>
            <a:pPr marL="46355" marR="5080" algn="just">
              <a:lnSpc>
                <a:spcPct val="101499"/>
              </a:lnSpc>
              <a:spcBef>
                <a:spcPts val="345"/>
              </a:spcBef>
            </a:pPr>
            <a:r>
              <a:rPr lang="es-MX" sz="2000">
                <a:latin typeface="Arial"/>
                <a:cs typeface="Arial"/>
              </a:rPr>
              <a:t>•	Generación de órdenes de compra.</a:t>
            </a:r>
          </a:p>
          <a:p>
            <a:pPr marL="46355" marR="5080" algn="just">
              <a:lnSpc>
                <a:spcPct val="101499"/>
              </a:lnSpc>
              <a:spcBef>
                <a:spcPts val="345"/>
              </a:spcBef>
            </a:pPr>
            <a:r>
              <a:rPr lang="es-MX" sz="2000">
                <a:latin typeface="Arial"/>
                <a:cs typeface="Arial"/>
              </a:rPr>
              <a:t>•	Control de mantenciones de floja vehicular.</a:t>
            </a:r>
          </a:p>
          <a:p>
            <a:pPr marL="389255" marR="5080" indent="-342900" algn="just">
              <a:lnSpc>
                <a:spcPct val="101499"/>
              </a:lnSpc>
              <a:spcBef>
                <a:spcPts val="345"/>
              </a:spcBef>
              <a:buFont typeface="Arial" panose="020B0604020202020204" pitchFamily="34" charset="0"/>
              <a:buChar char="•"/>
            </a:pPr>
            <a:r>
              <a:rPr lang="es-MX" sz="2000">
                <a:latin typeface="Arial"/>
                <a:cs typeface="Arial"/>
              </a:rPr>
              <a:t>	Certificación ISO 27001.</a:t>
            </a:r>
          </a:p>
          <a:p>
            <a:pPr marL="46355" marR="5080" algn="just">
              <a:lnSpc>
                <a:spcPct val="101499"/>
              </a:lnSpc>
              <a:spcBef>
                <a:spcPts val="345"/>
              </a:spcBef>
            </a:pPr>
            <a:endParaRPr lang="es-MX" sz="1950">
              <a:latin typeface="Arial"/>
              <a:cs typeface="Arial"/>
            </a:endParaRPr>
          </a:p>
          <a:p>
            <a:pPr marL="46355" marR="5080" algn="just">
              <a:lnSpc>
                <a:spcPct val="101499"/>
              </a:lnSpc>
              <a:spcBef>
                <a:spcPts val="345"/>
              </a:spcBef>
            </a:pPr>
            <a:endParaRPr lang="es-CL" sz="1950">
              <a:latin typeface="Arial"/>
              <a:cs typeface="Arial"/>
            </a:endParaRPr>
          </a:p>
        </p:txBody>
      </p:sp>
    </p:spTree>
    <p:extLst>
      <p:ext uri="{BB962C8B-B14F-4D97-AF65-F5344CB8AC3E}">
        <p14:creationId xmlns:p14="http://schemas.microsoft.com/office/powerpoint/2010/main" val="45287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Introducción</a:t>
            </a:r>
            <a:endParaRPr lang="es-CL"/>
          </a:p>
        </p:txBody>
      </p:sp>
      <p:sp>
        <p:nvSpPr>
          <p:cNvPr id="3" name="Marcador de texto 2"/>
          <p:cNvSpPr>
            <a:spLocks noGrp="1"/>
          </p:cNvSpPr>
          <p:nvPr>
            <p:ph type="body" sz="quarter" idx="12"/>
          </p:nvPr>
        </p:nvSpPr>
        <p:spPr>
          <a:xfrm>
            <a:off x="3956050" y="3377128"/>
            <a:ext cx="12847320" cy="1538883"/>
          </a:xfrm>
        </p:spPr>
        <p:txBody>
          <a:bodyPr wrap="square" lIns="0" tIns="0" rIns="0" bIns="0" anchor="t">
            <a:spAutoFit/>
          </a:bodyPr>
          <a:lstStyle/>
          <a:p>
            <a:r>
              <a:rPr lang="es-MX" kern="100">
                <a:effectLst/>
                <a:ea typeface="Aptos" panose="020B0004020202020204" pitchFamily="34" charset="0"/>
              </a:rPr>
              <a:t>En esta asignatura de portafolio de título (APT), desarrollaremos una solución que permita solucionar los actuales problemas que enfrenta la empresa de trasporte Setralog, para lograr nuestro objetivo utilizaremos todas las competencias adquiridas durante el curso de la carrera, utilizando metodologías de proyecto, para finalmente desarrollar una solución basa en Web centralizada que permita dar una solución ágil y eficiente.</a:t>
            </a:r>
            <a:endParaRPr lang="es-CL" kern="100">
              <a:effectLst/>
              <a:ea typeface="Aptos" panose="020B0004020202020204" pitchFamily="34" charset="0"/>
            </a:endParaRPr>
          </a:p>
          <a:p>
            <a:endParaRPr lang="es-MX"/>
          </a:p>
        </p:txBody>
      </p:sp>
      <p:pic>
        <p:nvPicPr>
          <p:cNvPr id="7" name="Imagen 6" descr="Una caricatura de una persona&#10;&#10;Descripción generada automáticamente con confianza media">
            <a:extLst>
              <a:ext uri="{FF2B5EF4-FFF2-40B4-BE49-F238E27FC236}">
                <a16:creationId xmlns:a16="http://schemas.microsoft.com/office/drawing/2014/main" id="{DB61F5D8-4D67-0AB6-2907-42F5B7CD5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860" y="6021405"/>
            <a:ext cx="2362200" cy="2362200"/>
          </a:xfrm>
          <a:prstGeom prst="rect">
            <a:avLst/>
          </a:prstGeom>
          <a:ln>
            <a:noFill/>
          </a:ln>
        </p:spPr>
      </p:pic>
      <p:pic>
        <p:nvPicPr>
          <p:cNvPr id="2052" name="Picture 4" descr="gestión estratégica de proyectos e informes financieros, equipo de  consultoría, análisis de negocios en 3D, planificación de personajes en 3D.  vector de ilustración de dibujos animados de estilo plano 5607874 Vector en">
            <a:extLst>
              <a:ext uri="{FF2B5EF4-FFF2-40B4-BE49-F238E27FC236}">
                <a16:creationId xmlns:a16="http://schemas.microsoft.com/office/drawing/2014/main" id="{5E8D054C-872E-15EC-4A37-B4313B13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1791" y="6021405"/>
            <a:ext cx="3345647" cy="2362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Programador - Iconos gratis de seo y web">
            <a:extLst>
              <a:ext uri="{FF2B5EF4-FFF2-40B4-BE49-F238E27FC236}">
                <a16:creationId xmlns:a16="http://schemas.microsoft.com/office/drawing/2014/main" id="{AACEF2C4-E23F-FA3F-C5DA-23C778C54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1170" y="6021405"/>
            <a:ext cx="2362200" cy="236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9BB0E41-F6F5-B396-F6AE-56E453F0E230}"/>
              </a:ext>
            </a:extLst>
          </p:cNvPr>
          <p:cNvSpPr txBox="1"/>
          <p:nvPr/>
        </p:nvSpPr>
        <p:spPr>
          <a:xfrm>
            <a:off x="373634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Competencias del perfil de egreso</a:t>
            </a:r>
            <a:endParaRPr lang="es-CL" sz="200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20FA402B-6EAE-A9B7-345E-07D1A3536AE2}"/>
              </a:ext>
            </a:extLst>
          </p:cNvPr>
          <p:cNvSpPr txBox="1"/>
          <p:nvPr/>
        </p:nvSpPr>
        <p:spPr>
          <a:xfrm>
            <a:off x="887095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Metodología de trabajo</a:t>
            </a:r>
            <a:endParaRPr lang="es-CL" sz="200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9A12510-717F-D43A-AFAE-526FD588C33E}"/>
              </a:ext>
            </a:extLst>
          </p:cNvPr>
          <p:cNvSpPr txBox="1"/>
          <p:nvPr/>
        </p:nvSpPr>
        <p:spPr>
          <a:xfrm>
            <a:off x="14441170" y="8755674"/>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Desarrollo de código</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07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A9C267B-E8B1-6BC6-43B8-9E3F347DA47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Referencias</a:t>
            </a:r>
            <a:endParaRPr lang="es-ES"/>
          </a:p>
        </p:txBody>
      </p:sp>
      <p:sp>
        <p:nvSpPr>
          <p:cNvPr id="4" name="CuadroTexto 3">
            <a:extLst>
              <a:ext uri="{FF2B5EF4-FFF2-40B4-BE49-F238E27FC236}">
                <a16:creationId xmlns:a16="http://schemas.microsoft.com/office/drawing/2014/main" id="{9336999B-AE5D-CCE6-079F-FFC8CDEA632A}"/>
              </a:ext>
            </a:extLst>
          </p:cNvPr>
          <p:cNvSpPr txBox="1"/>
          <p:nvPr/>
        </p:nvSpPr>
        <p:spPr>
          <a:xfrm>
            <a:off x="2279650" y="3810580"/>
            <a:ext cx="16002000" cy="5242461"/>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Atlassian</a:t>
            </a:r>
            <a:r>
              <a:rPr lang="es-CL" sz="1800" kern="100">
                <a:effectLst/>
                <a:latin typeface="Arial" panose="020B0604020202020204" pitchFamily="34" charset="0"/>
                <a:ea typeface="Aptos" panose="020B0004020202020204" pitchFamily="34" charset="0"/>
                <a:cs typeface="Arial" panose="020B0604020202020204" pitchFamily="34" charset="0"/>
              </a:rPr>
              <a:t>. (s. f.-b). Qué es scrum y cómo empezar. Recuperado el 18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https://www.atlassian.com/es/agile/scrum</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a:effectLst/>
                <a:latin typeface="Arial" panose="020B0604020202020204" pitchFamily="34" charset="0"/>
                <a:ea typeface="Aptos" panose="020B0004020202020204" pitchFamily="34" charset="0"/>
                <a:cs typeface="Arial" panose="020B0604020202020204" pitchFamily="34" charset="0"/>
              </a:rPr>
              <a:t>IBM </a:t>
            </a:r>
            <a:r>
              <a:rPr lang="es-CL" sz="1800" kern="100" err="1">
                <a:effectLst/>
                <a:latin typeface="Arial" panose="020B0604020202020204" pitchFamily="34" charset="0"/>
                <a:ea typeface="Aptos" panose="020B0004020202020204" pitchFamily="34" charset="0"/>
                <a:cs typeface="Arial" panose="020B0604020202020204" pitchFamily="34" charset="0"/>
              </a:rPr>
              <a:t>Product</a:t>
            </a:r>
            <a:r>
              <a:rPr lang="es-CL" sz="1800" kern="100">
                <a:effectLst/>
                <a:latin typeface="Arial" panose="020B0604020202020204" pitchFamily="34" charset="0"/>
                <a:ea typeface="Aptos" panose="020B0004020202020204" pitchFamily="34" charset="0"/>
                <a:cs typeface="Arial" panose="020B0604020202020204" pitchFamily="34" charset="0"/>
              </a:rPr>
              <a:t> Master 12.0.0. (s. f.). Definición de casos de uso. Recuperado el 19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3"/>
              </a:rPr>
              <a:t>https://www.ibm.com/docs/es/product-master/12.0.0?topic=processes-defining-use-cases</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Sentrio</a:t>
            </a:r>
            <a:r>
              <a:rPr lang="es-CL" sz="1800" kern="100">
                <a:effectLst/>
                <a:latin typeface="Arial" panose="020B0604020202020204" pitchFamily="34" charset="0"/>
                <a:ea typeface="Aptos" panose="020B0004020202020204" pitchFamily="34" charset="0"/>
                <a:cs typeface="Arial" panose="020B0604020202020204" pitchFamily="34" charset="0"/>
              </a:rPr>
              <a:t> (2023, 21 junio). Diferencias entre el desarrollo iterativo e incremental. Recuperado 20 de noviembre de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4"/>
              </a:rPr>
              <a:t>https://sentrio.io/blog/diferencias-entre-desarrollo-iterativo-e-incremental/</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Intelequia</a:t>
            </a:r>
            <a:r>
              <a:rPr lang="es-CL" sz="1800" kern="100">
                <a:effectLst/>
                <a:latin typeface="Arial" panose="020B0604020202020204" pitchFamily="34" charset="0"/>
                <a:ea typeface="Aptos" panose="020B0004020202020204" pitchFamily="34" charset="0"/>
                <a:cs typeface="Arial" panose="020B0604020202020204" pitchFamily="34" charset="0"/>
              </a:rPr>
              <a:t> (</a:t>
            </a:r>
            <a:r>
              <a:rPr lang="es-CL" sz="1800" kern="100" err="1">
                <a:effectLst/>
                <a:latin typeface="Arial" panose="020B0604020202020204" pitchFamily="34" charset="0"/>
                <a:ea typeface="Aptos" panose="020B0004020202020204" pitchFamily="34" charset="0"/>
                <a:cs typeface="Arial" panose="020B0604020202020204" pitchFamily="34" charset="0"/>
              </a:rPr>
              <a:t>s.f</a:t>
            </a:r>
            <a:r>
              <a:rPr lang="es-CL" sz="1800" kern="100">
                <a:effectLst/>
                <a:latin typeface="Arial" panose="020B0604020202020204" pitchFamily="34" charset="0"/>
                <a:ea typeface="Aptos" panose="020B0004020202020204" pitchFamily="34" charset="0"/>
                <a:cs typeface="Arial" panose="020B0604020202020204" pitchFamily="34" charset="0"/>
              </a:rPr>
              <a:t>). ¿Qué modelo de ciclo de vida del software es el más adecuado para tu proyecto? Recuperado el 20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5"/>
              </a:rPr>
              <a:t>https://intelequia.com/es/blog/post/qu%C3%A9-modelo-de-ciclo-de-vida-del-software-es-el-m%C3%A1s-adecuado-para-tu-proyecto</a:t>
            </a:r>
            <a:r>
              <a:rPr lang="es-CL" sz="1800" kern="100">
                <a:effectLst/>
                <a:latin typeface="Arial" panose="020B0604020202020204" pitchFamily="34" charset="0"/>
                <a:ea typeface="Aptos" panose="020B0004020202020204" pitchFamily="34" charset="0"/>
                <a:cs typeface="Arial" panose="020B0604020202020204" pitchFamily="34" charset="0"/>
              </a:rPr>
              <a:t> </a:t>
            </a:r>
            <a:endParaRPr lang="es-CL" sz="1800" kern="100">
              <a:effectLst/>
              <a:latin typeface="Aptos" panose="020B0004020202020204" pitchFamily="34" charset="0"/>
              <a:ea typeface="Aptos" panose="020B0004020202020204" pitchFamily="34" charset="0"/>
              <a:cs typeface="Arial" panose="020B0604020202020204" pitchFamily="34" charset="0"/>
            </a:endParaRPr>
          </a:p>
          <a:p>
            <a:endParaRPr lang="es-CL"/>
          </a:p>
        </p:txBody>
      </p:sp>
    </p:spTree>
    <p:extLst>
      <p:ext uri="{BB962C8B-B14F-4D97-AF65-F5344CB8AC3E}">
        <p14:creationId xmlns:p14="http://schemas.microsoft.com/office/powerpoint/2010/main" val="106397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4B31-78B7-19CC-175C-10D68BC6140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AAB04DDA-C176-7ADB-25E2-198EB4DDA80A}"/>
              </a:ext>
            </a:extLst>
          </p:cNvPr>
          <p:cNvSpPr>
            <a:spLocks noGrp="1"/>
          </p:cNvSpPr>
          <p:nvPr>
            <p:ph type="body" sz="quarter" idx="10"/>
          </p:nvPr>
        </p:nvSpPr>
        <p:spPr>
          <a:xfrm>
            <a:off x="146050" y="1235075"/>
            <a:ext cx="4953000" cy="738664"/>
          </a:xfrm>
        </p:spPr>
        <p:txBody>
          <a:bodyPr wrap="square" lIns="0" tIns="0" rIns="0" bIns="0" anchor="t">
            <a:spAutoFit/>
          </a:bodyPr>
          <a:lstStyle/>
          <a:p>
            <a:r>
              <a:rPr lang="es-ES">
                <a:latin typeface="Arial"/>
                <a:cs typeface="Arial"/>
              </a:rPr>
              <a:t>Funcionamiento</a:t>
            </a:r>
            <a:endParaRPr lang="es-ES"/>
          </a:p>
        </p:txBody>
      </p:sp>
      <p:pic>
        <p:nvPicPr>
          <p:cNvPr id="6" name="copy_959876E2-5CE5-4C7B-8608-BC087CEC51B6">
            <a:hlinkClick r:id="" action="ppaction://media"/>
            <a:extLst>
              <a:ext uri="{FF2B5EF4-FFF2-40B4-BE49-F238E27FC236}">
                <a16:creationId xmlns:a16="http://schemas.microsoft.com/office/drawing/2014/main" id="{D039F727-FFD2-BA6F-6A82-B4507F9CC4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0857" y="1784023"/>
            <a:ext cx="14324943" cy="7755255"/>
          </a:xfrm>
          <a:prstGeom prst="rect">
            <a:avLst/>
          </a:prstGeom>
        </p:spPr>
      </p:pic>
    </p:spTree>
    <p:extLst>
      <p:ext uri="{BB962C8B-B14F-4D97-AF65-F5344CB8AC3E}">
        <p14:creationId xmlns:p14="http://schemas.microsoft.com/office/powerpoint/2010/main" val="3670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2EF81-C770-4D03-5A46-447A7012874B}"/>
            </a:ext>
          </a:extLst>
        </p:cNvPr>
        <p:cNvGrpSpPr/>
        <p:nvPr/>
      </p:nvGrpSpPr>
      <p:grpSpPr>
        <a:xfrm>
          <a:off x="0" y="0"/>
          <a:ext cx="0" cy="0"/>
          <a:chOff x="0" y="0"/>
          <a:chExt cx="0" cy="0"/>
        </a:xfrm>
      </p:grpSpPr>
    </p:spTree>
    <p:extLst>
      <p:ext uri="{BB962C8B-B14F-4D97-AF65-F5344CB8AC3E}">
        <p14:creationId xmlns:p14="http://schemas.microsoft.com/office/powerpoint/2010/main" val="110459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EB8D60-1465-ECD5-CD82-15C2B3AFB15A}"/>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01F21851-C0CB-87D0-43CD-0297A6FDAB48}"/>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4DF57EB2-0005-C0C1-A957-A9B35CEE25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52AAF2E9-3C28-2307-8537-B1465172A36B}"/>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103156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A8EE13C-F9F0-A545-8721-BAE0B01F0F49}"/>
              </a:ext>
            </a:extLst>
          </p:cNvPr>
          <p:cNvSpPr>
            <a:spLocks noGrp="1"/>
          </p:cNvSpPr>
          <p:nvPr>
            <p:ph type="body" sz="quarter" idx="10"/>
          </p:nvPr>
        </p:nvSpPr>
        <p:spPr/>
        <p:txBody>
          <a:bodyPr/>
          <a:lstStyle/>
          <a:p>
            <a:endParaRPr lang="es-CL"/>
          </a:p>
        </p:txBody>
      </p:sp>
      <p:sp>
        <p:nvSpPr>
          <p:cNvPr id="3" name="Marcador de texto 2">
            <a:extLst>
              <a:ext uri="{FF2B5EF4-FFF2-40B4-BE49-F238E27FC236}">
                <a16:creationId xmlns:a16="http://schemas.microsoft.com/office/drawing/2014/main" id="{8C97EC4A-DE1D-454A-ACDD-588224C6D1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07F45AFB-1376-9947-A512-CE2C17B62EC0}"/>
              </a:ext>
            </a:extLst>
          </p:cNvPr>
          <p:cNvSpPr>
            <a:spLocks noGrp="1"/>
          </p:cNvSpPr>
          <p:nvPr>
            <p:ph type="body" sz="quarter" idx="12"/>
          </p:nvPr>
        </p:nvSpPr>
        <p:spPr/>
        <p:txBody>
          <a:bodyPr/>
          <a:lstStyle/>
          <a:p>
            <a:endParaRPr lang="es-CL"/>
          </a:p>
        </p:txBody>
      </p:sp>
      <p:sp>
        <p:nvSpPr>
          <p:cNvPr id="5" name="Marcador de texto 4">
            <a:extLst>
              <a:ext uri="{FF2B5EF4-FFF2-40B4-BE49-F238E27FC236}">
                <a16:creationId xmlns:a16="http://schemas.microsoft.com/office/drawing/2014/main" id="{9A0A6C20-F0BA-0843-B880-59E242379B4A}"/>
              </a:ext>
            </a:extLst>
          </p:cNvPr>
          <p:cNvSpPr>
            <a:spLocks noGrp="1"/>
          </p:cNvSpPr>
          <p:nvPr>
            <p:ph type="body" sz="quarter" idx="13"/>
          </p:nvPr>
        </p:nvSpPr>
        <p:spPr/>
        <p:txBody>
          <a:bodyPr/>
          <a:lstStyle/>
          <a:p>
            <a:endParaRPr lang="es-CL"/>
          </a:p>
        </p:txBody>
      </p:sp>
      <p:sp>
        <p:nvSpPr>
          <p:cNvPr id="6" name="Marcador de texto 5">
            <a:extLst>
              <a:ext uri="{FF2B5EF4-FFF2-40B4-BE49-F238E27FC236}">
                <a16:creationId xmlns:a16="http://schemas.microsoft.com/office/drawing/2014/main" id="{9108FB1B-9D1C-0442-B5DC-2284214384EC}"/>
              </a:ext>
            </a:extLst>
          </p:cNvPr>
          <p:cNvSpPr>
            <a:spLocks noGrp="1"/>
          </p:cNvSpPr>
          <p:nvPr>
            <p:ph type="body" sz="quarter" idx="14"/>
          </p:nvPr>
        </p:nvSpPr>
        <p:spPr/>
        <p:txBody>
          <a:bodyPr/>
          <a:lstStyle/>
          <a:p>
            <a:endParaRPr lang="es-CL"/>
          </a:p>
        </p:txBody>
      </p:sp>
      <p:sp>
        <p:nvSpPr>
          <p:cNvPr id="7" name="Marcador de texto 6">
            <a:extLst>
              <a:ext uri="{FF2B5EF4-FFF2-40B4-BE49-F238E27FC236}">
                <a16:creationId xmlns:a16="http://schemas.microsoft.com/office/drawing/2014/main" id="{039F57FA-276E-7F4D-822A-86F75FEDC323}"/>
              </a:ext>
            </a:extLst>
          </p:cNvPr>
          <p:cNvSpPr>
            <a:spLocks noGrp="1"/>
          </p:cNvSpPr>
          <p:nvPr>
            <p:ph type="body" sz="quarter" idx="15"/>
          </p:nvPr>
        </p:nvSpPr>
        <p:spPr/>
        <p:txBody>
          <a:bodyPr/>
          <a:lstStyle/>
          <a:p>
            <a:endParaRPr lang="es-CL"/>
          </a:p>
        </p:txBody>
      </p:sp>
      <p:sp>
        <p:nvSpPr>
          <p:cNvPr id="8" name="Marcador de texto 7">
            <a:extLst>
              <a:ext uri="{FF2B5EF4-FFF2-40B4-BE49-F238E27FC236}">
                <a16:creationId xmlns:a16="http://schemas.microsoft.com/office/drawing/2014/main" id="{49568F48-DEAD-0D4F-8912-0EE6DD061FB4}"/>
              </a:ext>
            </a:extLst>
          </p:cNvPr>
          <p:cNvSpPr>
            <a:spLocks noGrp="1"/>
          </p:cNvSpPr>
          <p:nvPr>
            <p:ph type="body" sz="quarter" idx="16"/>
          </p:nvPr>
        </p:nvSpPr>
        <p:spPr/>
        <p:txBody>
          <a:bodyPr/>
          <a:lstStyle/>
          <a:p>
            <a:endParaRPr lang="es-CL"/>
          </a:p>
        </p:txBody>
      </p:sp>
      <p:sp>
        <p:nvSpPr>
          <p:cNvPr id="9" name="Marcador de texto 8">
            <a:extLst>
              <a:ext uri="{FF2B5EF4-FFF2-40B4-BE49-F238E27FC236}">
                <a16:creationId xmlns:a16="http://schemas.microsoft.com/office/drawing/2014/main" id="{9F23BE58-851C-F943-B7F2-2713ADA0F94F}"/>
              </a:ext>
            </a:extLst>
          </p:cNvPr>
          <p:cNvSpPr>
            <a:spLocks noGrp="1"/>
          </p:cNvSpPr>
          <p:nvPr>
            <p:ph type="body" sz="quarter" idx="17"/>
          </p:nvPr>
        </p:nvSpPr>
        <p:spPr/>
        <p:txBody>
          <a:bodyPr/>
          <a:lstStyle/>
          <a:p>
            <a:endParaRPr lang="es-CL"/>
          </a:p>
        </p:txBody>
      </p:sp>
      <p:sp>
        <p:nvSpPr>
          <p:cNvPr id="10" name="Marcador de texto 9">
            <a:extLst>
              <a:ext uri="{FF2B5EF4-FFF2-40B4-BE49-F238E27FC236}">
                <a16:creationId xmlns:a16="http://schemas.microsoft.com/office/drawing/2014/main" id="{C4B496F9-B980-2640-8BB9-DFC5915FEA5F}"/>
              </a:ext>
            </a:extLst>
          </p:cNvPr>
          <p:cNvSpPr>
            <a:spLocks noGrp="1"/>
          </p:cNvSpPr>
          <p:nvPr>
            <p:ph type="body" sz="quarter" idx="18"/>
          </p:nvPr>
        </p:nvSpPr>
        <p:spPr/>
        <p:txBody>
          <a:bodyPr/>
          <a:lstStyle/>
          <a:p>
            <a:endParaRPr lang="es-CL"/>
          </a:p>
        </p:txBody>
      </p:sp>
      <p:sp>
        <p:nvSpPr>
          <p:cNvPr id="11" name="Marcador de texto 10">
            <a:extLst>
              <a:ext uri="{FF2B5EF4-FFF2-40B4-BE49-F238E27FC236}">
                <a16:creationId xmlns:a16="http://schemas.microsoft.com/office/drawing/2014/main" id="{99074E08-90A0-ED4A-8ED9-36179A06D5BE}"/>
              </a:ext>
            </a:extLst>
          </p:cNvPr>
          <p:cNvSpPr>
            <a:spLocks noGrp="1"/>
          </p:cNvSpPr>
          <p:nvPr>
            <p:ph type="body" sz="quarter" idx="19"/>
          </p:nvPr>
        </p:nvSpPr>
        <p:spPr/>
        <p:txBody>
          <a:bodyPr/>
          <a:lstStyle/>
          <a:p>
            <a:endParaRPr lang="es-CL"/>
          </a:p>
        </p:txBody>
      </p:sp>
      <p:sp>
        <p:nvSpPr>
          <p:cNvPr id="12" name="Marcador de texto 11">
            <a:extLst>
              <a:ext uri="{FF2B5EF4-FFF2-40B4-BE49-F238E27FC236}">
                <a16:creationId xmlns:a16="http://schemas.microsoft.com/office/drawing/2014/main" id="{6ACE7EBE-F98B-FC4E-8D54-28BA6D3A71D8}"/>
              </a:ext>
            </a:extLst>
          </p:cNvPr>
          <p:cNvSpPr>
            <a:spLocks noGrp="1"/>
          </p:cNvSpPr>
          <p:nvPr>
            <p:ph type="body" sz="quarter" idx="20"/>
          </p:nvPr>
        </p:nvSpPr>
        <p:spPr/>
        <p:txBody>
          <a:bodyPr/>
          <a:lstStyle/>
          <a:p>
            <a:endParaRPr lang="es-CL"/>
          </a:p>
        </p:txBody>
      </p:sp>
      <p:sp>
        <p:nvSpPr>
          <p:cNvPr id="13" name="Marcador de texto 12">
            <a:extLst>
              <a:ext uri="{FF2B5EF4-FFF2-40B4-BE49-F238E27FC236}">
                <a16:creationId xmlns:a16="http://schemas.microsoft.com/office/drawing/2014/main" id="{8C1ED042-A112-F446-BC43-5166043C58B0}"/>
              </a:ext>
            </a:extLst>
          </p:cNvPr>
          <p:cNvSpPr>
            <a:spLocks noGrp="1"/>
          </p:cNvSpPr>
          <p:nvPr>
            <p:ph type="body" sz="quarter" idx="21"/>
          </p:nvPr>
        </p:nvSpPr>
        <p:spPr/>
        <p:txBody>
          <a:bodyPr/>
          <a:lstStyle/>
          <a:p>
            <a:endParaRPr lang="es-CL"/>
          </a:p>
        </p:txBody>
      </p:sp>
    </p:spTree>
    <p:extLst>
      <p:ext uri="{BB962C8B-B14F-4D97-AF65-F5344CB8AC3E}">
        <p14:creationId xmlns:p14="http://schemas.microsoft.com/office/powerpoint/2010/main" val="1161221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Integrantes</a:t>
            </a:r>
            <a:endParaRPr lang="es-CL"/>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p:txBody>
          <a:bodyPr/>
          <a:lstStyle/>
          <a:p>
            <a:endParaRPr lang="es-CL"/>
          </a:p>
        </p:txBody>
      </p:sp>
      <p:sp>
        <p:nvSpPr>
          <p:cNvPr id="4" name="object 91">
            <a:extLst>
              <a:ext uri="{FF2B5EF4-FFF2-40B4-BE49-F238E27FC236}">
                <a16:creationId xmlns:a16="http://schemas.microsoft.com/office/drawing/2014/main" id="{D5AACB3B-6F9A-9747-B04C-B9C59384A02A}"/>
              </a:ext>
            </a:extLst>
          </p:cNvPr>
          <p:cNvSpPr txBox="1"/>
          <p:nvPr/>
        </p:nvSpPr>
        <p:spPr>
          <a:xfrm>
            <a:off x="67078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5" name="object 92">
            <a:extLst>
              <a:ext uri="{FF2B5EF4-FFF2-40B4-BE49-F238E27FC236}">
                <a16:creationId xmlns:a16="http://schemas.microsoft.com/office/drawing/2014/main" id="{E41A357A-3628-0544-8889-B7358C79D363}"/>
              </a:ext>
            </a:extLst>
          </p:cNvPr>
          <p:cNvSpPr txBox="1"/>
          <p:nvPr/>
        </p:nvSpPr>
        <p:spPr>
          <a:xfrm>
            <a:off x="7129435"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01</a:t>
            </a:r>
            <a:endParaRPr sz="2950">
              <a:latin typeface="Arial"/>
              <a:cs typeface="Arial"/>
            </a:endParaRPr>
          </a:p>
        </p:txBody>
      </p:sp>
      <p:sp>
        <p:nvSpPr>
          <p:cNvPr id="6" name="object 93">
            <a:extLst>
              <a:ext uri="{FF2B5EF4-FFF2-40B4-BE49-F238E27FC236}">
                <a16:creationId xmlns:a16="http://schemas.microsoft.com/office/drawing/2014/main" id="{25467D84-F2EF-3E4A-BD05-6DC3B85BD548}"/>
              </a:ext>
            </a:extLst>
          </p:cNvPr>
          <p:cNvSpPr/>
          <p:nvPr/>
        </p:nvSpPr>
        <p:spPr>
          <a:xfrm>
            <a:off x="7897647"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7" name="object 94">
            <a:extLst>
              <a:ext uri="{FF2B5EF4-FFF2-40B4-BE49-F238E27FC236}">
                <a16:creationId xmlns:a16="http://schemas.microsoft.com/office/drawing/2014/main" id="{AC157987-6034-D248-AE42-D26D028893D2}"/>
              </a:ext>
            </a:extLst>
          </p:cNvPr>
          <p:cNvSpPr txBox="1"/>
          <p:nvPr/>
        </p:nvSpPr>
        <p:spPr>
          <a:xfrm>
            <a:off x="10550645"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8" name="object 95">
            <a:extLst>
              <a:ext uri="{FF2B5EF4-FFF2-40B4-BE49-F238E27FC236}">
                <a16:creationId xmlns:a16="http://schemas.microsoft.com/office/drawing/2014/main" id="{B5502967-C5BF-934C-A762-7E3DA5A2BDF6}"/>
              </a:ext>
            </a:extLst>
          </p:cNvPr>
          <p:cNvSpPr txBox="1"/>
          <p:nvPr/>
        </p:nvSpPr>
        <p:spPr>
          <a:xfrm>
            <a:off x="1103726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02</a:t>
            </a:r>
            <a:endParaRPr sz="2950">
              <a:latin typeface="Arial"/>
              <a:cs typeface="Arial"/>
            </a:endParaRPr>
          </a:p>
        </p:txBody>
      </p:sp>
      <p:sp>
        <p:nvSpPr>
          <p:cNvPr id="9" name="object 96">
            <a:extLst>
              <a:ext uri="{FF2B5EF4-FFF2-40B4-BE49-F238E27FC236}">
                <a16:creationId xmlns:a16="http://schemas.microsoft.com/office/drawing/2014/main" id="{C5D1D63C-16D8-A84C-8A90-8F8537555927}"/>
              </a:ext>
            </a:extLst>
          </p:cNvPr>
          <p:cNvSpPr/>
          <p:nvPr/>
        </p:nvSpPr>
        <p:spPr>
          <a:xfrm>
            <a:off x="11740464"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10" name="object 97">
            <a:extLst>
              <a:ext uri="{FF2B5EF4-FFF2-40B4-BE49-F238E27FC236}">
                <a16:creationId xmlns:a16="http://schemas.microsoft.com/office/drawing/2014/main" id="{39120280-3C8A-334A-8740-3A5BC97AF081}"/>
              </a:ext>
            </a:extLst>
          </p:cNvPr>
          <p:cNvSpPr txBox="1"/>
          <p:nvPr/>
        </p:nvSpPr>
        <p:spPr>
          <a:xfrm>
            <a:off x="144039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11" name="object 98">
            <a:extLst>
              <a:ext uri="{FF2B5EF4-FFF2-40B4-BE49-F238E27FC236}">
                <a16:creationId xmlns:a16="http://schemas.microsoft.com/office/drawing/2014/main" id="{0F24FF6E-FA1D-6C4A-B24E-00B5DD83CDAC}"/>
              </a:ext>
            </a:extLst>
          </p:cNvPr>
          <p:cNvSpPr txBox="1"/>
          <p:nvPr/>
        </p:nvSpPr>
        <p:spPr>
          <a:xfrm>
            <a:off x="1482772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03</a:t>
            </a:r>
            <a:endParaRPr sz="2950">
              <a:latin typeface="Arial"/>
              <a:cs typeface="Arial"/>
            </a:endParaRPr>
          </a:p>
        </p:txBody>
      </p:sp>
      <p:sp>
        <p:nvSpPr>
          <p:cNvPr id="12" name="object 99">
            <a:extLst>
              <a:ext uri="{FF2B5EF4-FFF2-40B4-BE49-F238E27FC236}">
                <a16:creationId xmlns:a16="http://schemas.microsoft.com/office/drawing/2014/main" id="{43F2F9D4-7A23-D745-B86A-7D0842DF4E10}"/>
              </a:ext>
            </a:extLst>
          </p:cNvPr>
          <p:cNvSpPr/>
          <p:nvPr/>
        </p:nvSpPr>
        <p:spPr>
          <a:xfrm>
            <a:off x="15593745"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394072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p:txBody>
          <a:bodyPr/>
          <a:lstStyle/>
          <a:p>
            <a:endParaRPr lang="es-CL"/>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01</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02</a:t>
            </a:r>
            <a:endParaRPr sz="2950">
              <a:latin typeface="Arial"/>
              <a:cs typeface="Arial"/>
            </a:endParaRPr>
          </a:p>
          <a:p>
            <a:pPr marL="12065"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03</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Problemática</a:t>
            </a:r>
            <a:endParaRPr lang="es-CL"/>
          </a:p>
        </p:txBody>
      </p:sp>
      <p:sp>
        <p:nvSpPr>
          <p:cNvPr id="3" name="Marcador de texto 2"/>
          <p:cNvSpPr>
            <a:spLocks noGrp="1"/>
          </p:cNvSpPr>
          <p:nvPr>
            <p:ph type="body" sz="quarter" idx="12"/>
          </p:nvPr>
        </p:nvSpPr>
        <p:spPr>
          <a:xfrm>
            <a:off x="881671" y="3088251"/>
            <a:ext cx="10532966" cy="2154436"/>
          </a:xfrm>
        </p:spPr>
        <p:txBody>
          <a:bodyPr wrap="square" lIns="0" tIns="0" rIns="0" bIns="0" anchor="t">
            <a:spAutoFit/>
          </a:bodyPr>
          <a:lstStyle/>
          <a:p>
            <a:r>
              <a:rPr lang="es-CL"/>
              <a:t>Setralog, empresa dedicada al transporte terrestre de carga, enfrenta dificultades operativas debido a la gestión manual de información mediante hojas de cálculo y correos electrónicos. Este enfoque genera errores frecuentes, incrementa los tiempos de respuesta y afecta la calidad del servicio, resultando en la pérdida de clientes y disminuyendo su competitividad en el mercado. La falta de automatización y centralización limita su capacidad de adaptarse a las demandas de un entorno empresarial dinámico, impactando negativamente en su eficiencia operativa y en la satisfacción del cliente</a:t>
            </a:r>
            <a:endParaRPr lang="es-ES"/>
          </a:p>
        </p:txBody>
      </p:sp>
      <p:pic>
        <p:nvPicPr>
          <p:cNvPr id="1026" name="Picture 2" descr="Logo de reloj despertador diseño editable">
            <a:extLst>
              <a:ext uri="{FF2B5EF4-FFF2-40B4-BE49-F238E27FC236}">
                <a16:creationId xmlns:a16="http://schemas.microsoft.com/office/drawing/2014/main" id="{BEF30F9D-B373-1FF0-5862-988B24275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601" y="7001732"/>
            <a:ext cx="1392436" cy="1392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ror PNG, Error Transparent Background - FreeIconsPNG">
            <a:extLst>
              <a:ext uri="{FF2B5EF4-FFF2-40B4-BE49-F238E27FC236}">
                <a16:creationId xmlns:a16="http://schemas.microsoft.com/office/drawing/2014/main" id="{1CEA30B0-CC2E-1A11-67CC-40CC763A1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564" y="7382717"/>
            <a:ext cx="886062" cy="8279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Forma&#10;&#10;Descripción generada automáticamente con confianza baja">
            <a:extLst>
              <a:ext uri="{FF2B5EF4-FFF2-40B4-BE49-F238E27FC236}">
                <a16:creationId xmlns:a16="http://schemas.microsoft.com/office/drawing/2014/main" id="{287564AA-F64E-D8E8-15A6-3B7E8AB29F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021" y="7185268"/>
            <a:ext cx="1025362" cy="1025362"/>
          </a:xfrm>
          <a:prstGeom prst="rect">
            <a:avLst/>
          </a:prstGeom>
        </p:spPr>
      </p:pic>
      <p:pic>
        <p:nvPicPr>
          <p:cNvPr id="5" name="Imagen 4">
            <a:extLst>
              <a:ext uri="{FF2B5EF4-FFF2-40B4-BE49-F238E27FC236}">
                <a16:creationId xmlns:a16="http://schemas.microsoft.com/office/drawing/2014/main" id="{26E23A58-ED1E-03C5-2D54-A8A35E328C8E}"/>
              </a:ext>
            </a:extLst>
          </p:cNvPr>
          <p:cNvPicPr>
            <a:picLocks noChangeAspect="1"/>
          </p:cNvPicPr>
          <p:nvPr/>
        </p:nvPicPr>
        <p:blipFill>
          <a:blip r:embed="rId5"/>
          <a:stretch>
            <a:fillRect/>
          </a:stretch>
        </p:blipFill>
        <p:spPr>
          <a:xfrm>
            <a:off x="11903291" y="5474207"/>
            <a:ext cx="6887630" cy="3422122"/>
          </a:xfrm>
          <a:prstGeom prst="rect">
            <a:avLst/>
          </a:prstGeom>
          <a:ln>
            <a:solidFill>
              <a:schemeClr val="accent1"/>
            </a:solidFill>
          </a:ln>
        </p:spPr>
      </p:pic>
      <p:pic>
        <p:nvPicPr>
          <p:cNvPr id="8" name="Picture 2" descr="Nuevos clientes, y ya existentes, en el mundo de la afiliación | Awin">
            <a:extLst>
              <a:ext uri="{FF2B5EF4-FFF2-40B4-BE49-F238E27FC236}">
                <a16:creationId xmlns:a16="http://schemas.microsoft.com/office/drawing/2014/main" id="{5F2FC03E-4DED-32F0-8761-B4087B22B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2900" y="7221483"/>
            <a:ext cx="1953528" cy="10910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26C9E75-1430-58ED-C1BF-1F9186315E05}"/>
              </a:ext>
            </a:extLst>
          </p:cNvPr>
          <p:cNvSpPr txBox="1"/>
          <p:nvPr/>
        </p:nvSpPr>
        <p:spPr>
          <a:xfrm>
            <a:off x="88167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45% más lento que la competencia</a:t>
            </a:r>
            <a:endParaRPr lang="es-CL" sz="200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1DD69B7E-83CC-DFE1-92BC-22B5FD17D83D}"/>
              </a:ext>
            </a:extLst>
          </p:cNvPr>
          <p:cNvSpPr txBox="1"/>
          <p:nvPr/>
        </p:nvSpPr>
        <p:spPr>
          <a:xfrm>
            <a:off x="346028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18% de error en las ordenes</a:t>
            </a:r>
            <a:endParaRPr lang="es-CL" sz="200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FBF5CA3-6F7B-C057-95AD-31ED3F797F1D}"/>
              </a:ext>
            </a:extLst>
          </p:cNvPr>
          <p:cNvSpPr txBox="1"/>
          <p:nvPr/>
        </p:nvSpPr>
        <p:spPr>
          <a:xfrm>
            <a:off x="6103350"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Perdida de 12 clientes en 2024</a:t>
            </a:r>
            <a:endParaRPr lang="es-CL" sz="200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8C3C32C2-046B-D571-9B0F-DB2B3559FCFC}"/>
              </a:ext>
            </a:extLst>
          </p:cNvPr>
          <p:cNvSpPr txBox="1"/>
          <p:nvPr/>
        </p:nvSpPr>
        <p:spPr>
          <a:xfrm>
            <a:off x="8772388" y="8556169"/>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Impacto en las ganancias</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2086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err="1"/>
              <a:t>Lorem</a:t>
            </a:r>
            <a:r>
              <a:rPr lang="es-CL" sz="1950" b="0" kern="0" spc="10"/>
              <a:t> </a:t>
            </a:r>
            <a:r>
              <a:rPr lang="es-CL" sz="1950" b="0" kern="0" spc="10" err="1"/>
              <a:t>ipsum</a:t>
            </a:r>
            <a:r>
              <a:rPr lang="es-CL" sz="1950" b="0" kern="0" spc="10"/>
              <a:t> </a:t>
            </a:r>
            <a:r>
              <a:rPr lang="es-CL" sz="1950" b="0" kern="0" spc="5"/>
              <a:t>dolor </a:t>
            </a:r>
            <a:r>
              <a:rPr lang="es-CL" sz="1950" b="0" kern="0" spc="5" err="1"/>
              <a:t>sit</a:t>
            </a:r>
            <a:r>
              <a:rPr lang="es-CL" sz="1950" b="0" kern="0" spc="5"/>
              <a:t> </a:t>
            </a:r>
            <a:r>
              <a:rPr lang="es-CL" sz="1950" b="0" kern="0" spc="10" err="1"/>
              <a:t>amet</a:t>
            </a:r>
            <a:r>
              <a:rPr lang="es-CL" sz="1950" b="0" kern="0" spc="10"/>
              <a:t>, </a:t>
            </a:r>
            <a:r>
              <a:rPr lang="es-CL" sz="1950" b="0" kern="0" spc="10" err="1"/>
              <a:t>consectetuer</a:t>
            </a:r>
            <a:r>
              <a:rPr lang="es-CL" sz="1950" b="0" kern="0" spc="10"/>
              <a:t> </a:t>
            </a:r>
            <a:r>
              <a:rPr lang="es-CL" sz="1950" b="0" kern="0" spc="5" err="1"/>
              <a:t>adipiscing</a:t>
            </a:r>
            <a:r>
              <a:rPr lang="es-CL" sz="1950" b="0" kern="0" spc="5"/>
              <a:t> </a:t>
            </a:r>
            <a:r>
              <a:rPr lang="es-CL" sz="1950" b="0" kern="0" err="1"/>
              <a:t>elit</a:t>
            </a:r>
            <a:r>
              <a:rPr lang="es-CL" sz="1950" b="0" kern="0"/>
              <a:t>, </a:t>
            </a:r>
            <a:r>
              <a:rPr lang="es-CL" sz="1950" b="0" kern="0" spc="15"/>
              <a:t>sed </a:t>
            </a:r>
            <a:r>
              <a:rPr lang="es-CL" sz="1950" b="0" kern="0" spc="10" err="1"/>
              <a:t>diam</a:t>
            </a:r>
            <a:r>
              <a:rPr lang="es-CL" sz="1950" b="0" kern="0" spc="10"/>
              <a:t> </a:t>
            </a:r>
            <a:r>
              <a:rPr lang="es-CL" sz="1950" b="0" kern="0" spc="10" err="1"/>
              <a:t>nonummy</a:t>
            </a:r>
            <a:r>
              <a:rPr lang="es-CL" sz="1950" b="0" kern="0" spc="10"/>
              <a:t> </a:t>
            </a:r>
            <a:r>
              <a:rPr lang="es-CL" sz="1950" b="0" kern="0" spc="5" err="1"/>
              <a:t>nibh</a:t>
            </a:r>
            <a:r>
              <a:rPr lang="es-CL" sz="1950" b="0" kern="0" spc="5"/>
              <a:t> </a:t>
            </a:r>
            <a:r>
              <a:rPr lang="es-CL" sz="1950" b="0" kern="0" spc="10"/>
              <a:t> </a:t>
            </a:r>
            <a:r>
              <a:rPr lang="es-CL" sz="1950" b="0" kern="0" spc="10" err="1"/>
              <a:t>euismod</a:t>
            </a:r>
            <a:r>
              <a:rPr lang="es-CL" sz="1950" b="0" kern="0" spc="10"/>
              <a:t> </a:t>
            </a:r>
            <a:r>
              <a:rPr lang="es-CL" sz="1950" b="0" kern="0" spc="10" err="1"/>
              <a:t>tincidunt</a:t>
            </a:r>
            <a:r>
              <a:rPr lang="es-CL" sz="1950" b="0" kern="0" spc="10"/>
              <a:t> </a:t>
            </a:r>
            <a:r>
              <a:rPr lang="es-CL" sz="1950" b="0" kern="0" spc="5"/>
              <a:t>ut </a:t>
            </a:r>
            <a:r>
              <a:rPr lang="es-CL" sz="1950" b="0" kern="0" spc="5" err="1"/>
              <a:t>laoreet</a:t>
            </a:r>
            <a:r>
              <a:rPr lang="es-CL" sz="1950" b="0" kern="0" spc="5"/>
              <a:t> </a:t>
            </a:r>
            <a:r>
              <a:rPr lang="es-CL" sz="1950" b="0" kern="0" spc="5" err="1"/>
              <a:t>dolore</a:t>
            </a:r>
            <a:r>
              <a:rPr lang="es-CL" sz="1950" b="0" kern="0" spc="5"/>
              <a:t> </a:t>
            </a:r>
            <a:r>
              <a:rPr lang="es-CL" sz="1950" b="0" kern="0" spc="15"/>
              <a:t>magna </a:t>
            </a:r>
            <a:r>
              <a:rPr lang="es-CL" sz="1950" b="0" kern="0" spc="10" err="1"/>
              <a:t>aliquam</a:t>
            </a:r>
            <a:r>
              <a:rPr lang="es-CL" sz="1950" b="0" kern="0" spc="10"/>
              <a:t> </a:t>
            </a:r>
            <a:r>
              <a:rPr lang="es-CL" sz="1950" b="0" kern="0" spc="5" err="1"/>
              <a:t>erat</a:t>
            </a:r>
            <a:r>
              <a:rPr lang="es-CL" sz="1950" b="0" kern="0" spc="5"/>
              <a:t> </a:t>
            </a:r>
            <a:r>
              <a:rPr lang="es-CL" sz="1950" b="0" kern="0" spc="10" err="1"/>
              <a:t>volutpat</a:t>
            </a:r>
            <a:r>
              <a:rPr lang="es-CL" sz="1950" b="0" kern="0" spc="10"/>
              <a:t>. Ut </a:t>
            </a:r>
            <a:r>
              <a:rPr lang="es-CL" sz="1950" b="0" kern="0" spc="5" err="1"/>
              <a:t>wisi</a:t>
            </a:r>
            <a:r>
              <a:rPr lang="es-CL" sz="1950" b="0" kern="0" spc="5"/>
              <a:t> </a:t>
            </a:r>
            <a:r>
              <a:rPr lang="es-CL" sz="1950" b="0" kern="0" spc="10" err="1"/>
              <a:t>enim</a:t>
            </a:r>
            <a:r>
              <a:rPr lang="es-CL" sz="1950" b="0" kern="0" spc="10"/>
              <a:t> ad </a:t>
            </a:r>
            <a:r>
              <a:rPr lang="es-CL" sz="1950" b="0" kern="0" spc="15"/>
              <a:t> </a:t>
            </a:r>
            <a:r>
              <a:rPr lang="es-CL" sz="1950" b="0" kern="0" spc="15" err="1"/>
              <a:t>minim</a:t>
            </a:r>
            <a:r>
              <a:rPr lang="es-CL" sz="1950" b="0" kern="0" spc="15"/>
              <a:t> </a:t>
            </a:r>
            <a:r>
              <a:rPr lang="es-CL" sz="1950" b="0" kern="0" spc="10" err="1"/>
              <a:t>veniam</a:t>
            </a:r>
            <a:r>
              <a:rPr lang="es-CL" sz="1950" b="0" kern="0" spc="10"/>
              <a:t>, </a:t>
            </a:r>
            <a:r>
              <a:rPr lang="es-CL" sz="1950" b="0" kern="0" spc="5"/>
              <a:t>quis </a:t>
            </a:r>
            <a:r>
              <a:rPr lang="es-CL" sz="1950" b="0" kern="0" spc="5" err="1"/>
              <a:t>nostrud</a:t>
            </a:r>
            <a:r>
              <a:rPr lang="es-CL" sz="1950" b="0" kern="0" spc="5"/>
              <a:t> </a:t>
            </a:r>
            <a:r>
              <a:rPr lang="es-CL" sz="1950" b="0" kern="0" spc="5" err="1"/>
              <a:t>exerci</a:t>
            </a:r>
            <a:r>
              <a:rPr lang="es-CL" sz="1950" b="0" kern="0" spc="5"/>
              <a:t> </a:t>
            </a:r>
            <a:r>
              <a:rPr lang="es-CL" sz="1950" b="0" kern="0" spc="10" err="1"/>
              <a:t>tation</a:t>
            </a:r>
            <a:r>
              <a:rPr lang="es-CL" sz="1950" b="0" kern="0" spc="10"/>
              <a:t> </a:t>
            </a:r>
            <a:r>
              <a:rPr lang="es-CL" sz="1950" b="0" kern="0" spc="5" err="1"/>
              <a:t>ullamcorper</a:t>
            </a:r>
            <a:r>
              <a:rPr lang="es-CL" sz="1950" b="0" kern="0" spc="5"/>
              <a:t> </a:t>
            </a:r>
            <a:r>
              <a:rPr lang="es-CL" sz="1950" b="0" kern="0" spc="10" err="1"/>
              <a:t>suscipit</a:t>
            </a:r>
            <a:r>
              <a:rPr lang="es-CL" sz="1950" b="0" kern="0" spc="10"/>
              <a:t> </a:t>
            </a:r>
            <a:r>
              <a:rPr lang="es-CL" sz="1950" b="0" kern="0" spc="5" err="1"/>
              <a:t>lobortis</a:t>
            </a:r>
            <a:r>
              <a:rPr lang="es-CL" sz="1950" b="0" kern="0" spc="5"/>
              <a:t> </a:t>
            </a:r>
            <a:r>
              <a:rPr lang="es-CL" sz="1950" b="0" kern="0" spc="5" err="1"/>
              <a:t>nisl</a:t>
            </a:r>
            <a:r>
              <a:rPr lang="es-CL" sz="1950" b="0" kern="0" spc="5"/>
              <a:t> ut </a:t>
            </a:r>
            <a:r>
              <a:rPr lang="es-CL" sz="1950" b="0" kern="0" spc="5" err="1"/>
              <a:t>aliquip</a:t>
            </a:r>
            <a:r>
              <a:rPr lang="es-CL" sz="1950" b="0" kern="0" spc="5"/>
              <a:t> </a:t>
            </a:r>
            <a:r>
              <a:rPr lang="es-CL" sz="1950" b="0" kern="0" spc="-530"/>
              <a:t> </a:t>
            </a:r>
            <a:r>
              <a:rPr lang="es-CL" sz="1950" b="0" kern="0" spc="10"/>
              <a:t>ex</a:t>
            </a:r>
            <a:r>
              <a:rPr lang="es-CL" sz="1950" b="0" kern="0"/>
              <a:t> </a:t>
            </a:r>
            <a:r>
              <a:rPr lang="es-CL" sz="1950" b="0" kern="0" spc="10" err="1"/>
              <a:t>ea</a:t>
            </a:r>
            <a:r>
              <a:rPr lang="es-CL" sz="1950" b="0" kern="0" spc="5"/>
              <a:t> </a:t>
            </a:r>
            <a:r>
              <a:rPr lang="es-CL" sz="1950" b="0" kern="0" spc="15"/>
              <a:t>commodo</a:t>
            </a:r>
            <a:r>
              <a:rPr lang="es-CL" sz="1950" b="0" kern="0" spc="5"/>
              <a:t> </a:t>
            </a:r>
            <a:r>
              <a:rPr lang="es-CL" sz="1950" b="0" kern="0" spc="10" err="1"/>
              <a:t>consequat</a:t>
            </a:r>
            <a:r>
              <a:rPr lang="es-CL" sz="1950" b="0" kern="0" spc="10"/>
              <a:t>.</a:t>
            </a:r>
            <a:r>
              <a:rPr lang="es-CL" sz="1950" b="0" kern="0" spc="5"/>
              <a:t> </a:t>
            </a:r>
            <a:r>
              <a:rPr lang="es-CL" sz="1950" b="0" kern="0" spc="10" err="1"/>
              <a:t>Duis</a:t>
            </a:r>
            <a:r>
              <a:rPr lang="es-CL" sz="1950" b="0" kern="0" spc="5"/>
              <a:t> </a:t>
            </a:r>
            <a:r>
              <a:rPr lang="es-CL" sz="1950" b="0" kern="0" spc="10" err="1"/>
              <a:t>autem</a:t>
            </a:r>
            <a:r>
              <a:rPr lang="es-CL" sz="1950" b="0" kern="0" spc="5"/>
              <a:t> </a:t>
            </a:r>
            <a:r>
              <a:rPr lang="es-CL" sz="1950" b="0" kern="0" spc="10" err="1"/>
              <a:t>vel</a:t>
            </a:r>
            <a:r>
              <a:rPr lang="es-CL" sz="1950" b="0" kern="0" spc="10"/>
              <a:t>.</a:t>
            </a:r>
            <a:endParaRPr lang="es-CL" sz="1950" kern="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Objetivos</a:t>
            </a:r>
            <a:endParaRPr lang="es-ES"/>
          </a:p>
        </p:txBody>
      </p:sp>
      <p:sp>
        <p:nvSpPr>
          <p:cNvPr id="5" name="Marcador de texto 2">
            <a:extLst>
              <a:ext uri="{FF2B5EF4-FFF2-40B4-BE49-F238E27FC236}">
                <a16:creationId xmlns:a16="http://schemas.microsoft.com/office/drawing/2014/main" id="{63EF6F50-1E39-D967-CBD5-F72EA20108A8}"/>
              </a:ext>
            </a:extLst>
          </p:cNvPr>
          <p:cNvSpPr txBox="1">
            <a:spLocks/>
          </p:cNvSpPr>
          <p:nvPr/>
        </p:nvSpPr>
        <p:spPr>
          <a:xfrm>
            <a:off x="1746250" y="8012026"/>
            <a:ext cx="2980690" cy="923330"/>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Solución Web con módulo de clientes y ordenes de transporte</a:t>
            </a:r>
          </a:p>
        </p:txBody>
      </p:sp>
      <p:sp>
        <p:nvSpPr>
          <p:cNvPr id="6" name="Marcador de texto 2">
            <a:extLst>
              <a:ext uri="{FF2B5EF4-FFF2-40B4-BE49-F238E27FC236}">
                <a16:creationId xmlns:a16="http://schemas.microsoft.com/office/drawing/2014/main" id="{BD1DDD2C-799C-1039-B6C5-02C8C57B9A71}"/>
              </a:ext>
            </a:extLst>
          </p:cNvPr>
          <p:cNvSpPr txBox="1">
            <a:spLocks/>
          </p:cNvSpPr>
          <p:nvPr/>
        </p:nvSpPr>
        <p:spPr>
          <a:xfrm>
            <a:off x="3575050" y="3153396"/>
            <a:ext cx="12847320" cy="615553"/>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a:effectLst/>
                <a:ea typeface="Arial" panose="020B0604020202020204" pitchFamily="34" charset="0"/>
              </a:rPr>
              <a:t>Desarrollar una solución tecnológica basada en una plataforma web, que centralice y automatice la gestión de clientes y órdenes de transporte, para mejorar la eficiencia operativa de Setralog</a:t>
            </a:r>
            <a:endParaRPr lang="es-MX" sz="2400" kern="0">
              <a:solidFill>
                <a:sysClr val="windowText" lastClr="000000"/>
              </a:solidFill>
            </a:endParaRPr>
          </a:p>
        </p:txBody>
      </p:sp>
      <p:pic>
        <p:nvPicPr>
          <p:cNvPr id="2050" name="Picture 2" descr="Prueba de Aplicaciones Web">
            <a:extLst>
              <a:ext uri="{FF2B5EF4-FFF2-40B4-BE49-F238E27FC236}">
                <a16:creationId xmlns:a16="http://schemas.microsoft.com/office/drawing/2014/main" id="{2590560E-B624-361E-965F-6D0B7E14C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248" y="5616845"/>
            <a:ext cx="2602692" cy="2114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D35824C-C3AB-216A-BA79-41D8F4FADF04}"/>
              </a:ext>
            </a:extLst>
          </p:cNvPr>
          <p:cNvPicPr>
            <a:picLocks noChangeAspect="1"/>
          </p:cNvPicPr>
          <p:nvPr/>
        </p:nvPicPr>
        <p:blipFill>
          <a:blip r:embed="rId3"/>
          <a:stretch>
            <a:fillRect/>
          </a:stretch>
        </p:blipFill>
        <p:spPr>
          <a:xfrm>
            <a:off x="6236699" y="5616845"/>
            <a:ext cx="3631663" cy="2076857"/>
          </a:xfrm>
          <a:prstGeom prst="rect">
            <a:avLst/>
          </a:prstGeom>
          <a:ln>
            <a:noFill/>
          </a:ln>
        </p:spPr>
      </p:pic>
      <p:sp>
        <p:nvSpPr>
          <p:cNvPr id="12" name="Marcador de texto 2">
            <a:extLst>
              <a:ext uri="{FF2B5EF4-FFF2-40B4-BE49-F238E27FC236}">
                <a16:creationId xmlns:a16="http://schemas.microsoft.com/office/drawing/2014/main" id="{B5EB829A-622E-D79F-98D7-DAD8D54F2F0B}"/>
              </a:ext>
            </a:extLst>
          </p:cNvPr>
          <p:cNvSpPr txBox="1">
            <a:spLocks/>
          </p:cNvSpPr>
          <p:nvPr/>
        </p:nvSpPr>
        <p:spPr>
          <a:xfrm>
            <a:off x="6531351" y="8012026"/>
            <a:ext cx="2980690"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Integración en un sistema Cloud</a:t>
            </a:r>
          </a:p>
        </p:txBody>
      </p:sp>
      <p:sp>
        <p:nvSpPr>
          <p:cNvPr id="13" name="AutoShape 8" descr="Online Azure Cloud Security with Microsoft Azure For Beginners Course |  Reed.co.uk">
            <a:extLst>
              <a:ext uri="{FF2B5EF4-FFF2-40B4-BE49-F238E27FC236}">
                <a16:creationId xmlns:a16="http://schemas.microsoft.com/office/drawing/2014/main" id="{2412B2F1-B0DF-D0D3-7AD2-EF27E63603FB}"/>
              </a:ext>
            </a:extLst>
          </p:cNvPr>
          <p:cNvSpPr>
            <a:spLocks noChangeAspect="1" noChangeArrowheads="1"/>
          </p:cNvSpPr>
          <p:nvPr/>
        </p:nvSpPr>
        <p:spPr bwMode="auto">
          <a:xfrm>
            <a:off x="9899650" y="5502275"/>
            <a:ext cx="3816350" cy="3816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20" name="Imagen 19" descr="Icono&#10;&#10;Descripción generada automáticamente">
            <a:extLst>
              <a:ext uri="{FF2B5EF4-FFF2-40B4-BE49-F238E27FC236}">
                <a16:creationId xmlns:a16="http://schemas.microsoft.com/office/drawing/2014/main" id="{B388A6C3-816A-12B7-8306-53476E7F7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0750" y="5564637"/>
            <a:ext cx="2219102" cy="2219102"/>
          </a:xfrm>
          <a:prstGeom prst="rect">
            <a:avLst/>
          </a:prstGeom>
          <a:ln>
            <a:noFill/>
          </a:ln>
        </p:spPr>
      </p:pic>
      <p:pic>
        <p:nvPicPr>
          <p:cNvPr id="22" name="Imagen 21" descr="Interfaz de usuario gráfica, Icono&#10;&#10;Descripción generada automáticamente">
            <a:extLst>
              <a:ext uri="{FF2B5EF4-FFF2-40B4-BE49-F238E27FC236}">
                <a16:creationId xmlns:a16="http://schemas.microsoft.com/office/drawing/2014/main" id="{ED12D528-86F7-5568-210B-7A2543125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8335" y="5641267"/>
            <a:ext cx="2195772" cy="2196905"/>
          </a:xfrm>
          <a:prstGeom prst="rect">
            <a:avLst/>
          </a:prstGeom>
          <a:ln>
            <a:noFill/>
          </a:ln>
        </p:spPr>
      </p:pic>
      <p:sp>
        <p:nvSpPr>
          <p:cNvPr id="23" name="Marcador de texto 2">
            <a:extLst>
              <a:ext uri="{FF2B5EF4-FFF2-40B4-BE49-F238E27FC236}">
                <a16:creationId xmlns:a16="http://schemas.microsoft.com/office/drawing/2014/main" id="{A93B3C9C-036C-EC11-80E3-B13941291AB9}"/>
              </a:ext>
            </a:extLst>
          </p:cNvPr>
          <p:cNvSpPr txBox="1">
            <a:spLocks/>
          </p:cNvSpPr>
          <p:nvPr/>
        </p:nvSpPr>
        <p:spPr>
          <a:xfrm>
            <a:off x="11335876" y="8005819"/>
            <a:ext cx="2980690" cy="307777"/>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Seguridad</a:t>
            </a:r>
          </a:p>
        </p:txBody>
      </p:sp>
      <p:sp>
        <p:nvSpPr>
          <p:cNvPr id="24" name="Marcador de texto 2">
            <a:extLst>
              <a:ext uri="{FF2B5EF4-FFF2-40B4-BE49-F238E27FC236}">
                <a16:creationId xmlns:a16="http://schemas.microsoft.com/office/drawing/2014/main" id="{C1A27780-2CBB-3047-0EFA-51D8305CABF4}"/>
              </a:ext>
            </a:extLst>
          </p:cNvPr>
          <p:cNvSpPr txBox="1">
            <a:spLocks/>
          </p:cNvSpPr>
          <p:nvPr/>
        </p:nvSpPr>
        <p:spPr>
          <a:xfrm>
            <a:off x="15760750" y="8012026"/>
            <a:ext cx="2264216"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Entrenamiento y soporte</a:t>
            </a:r>
          </a:p>
        </p:txBody>
      </p:sp>
    </p:spTree>
    <p:extLst>
      <p:ext uri="{BB962C8B-B14F-4D97-AF65-F5344CB8AC3E}">
        <p14:creationId xmlns:p14="http://schemas.microsoft.com/office/powerpoint/2010/main" val="50451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4C710C9-615B-8C4F-AD0E-1193D501973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Solución</a:t>
            </a:r>
            <a:endParaRPr lang="es-ES" dirty="0"/>
          </a:p>
        </p:txBody>
      </p:sp>
      <p:sp>
        <p:nvSpPr>
          <p:cNvPr id="3" name="Marcador de texto 2">
            <a:extLst>
              <a:ext uri="{FF2B5EF4-FFF2-40B4-BE49-F238E27FC236}">
                <a16:creationId xmlns:a16="http://schemas.microsoft.com/office/drawing/2014/main" id="{801A9A7C-919E-91F3-1F22-638CCF769275}"/>
              </a:ext>
            </a:extLst>
          </p:cNvPr>
          <p:cNvSpPr>
            <a:spLocks noGrp="1"/>
          </p:cNvSpPr>
          <p:nvPr>
            <p:ph type="body" sz="quarter" idx="12"/>
          </p:nvPr>
        </p:nvSpPr>
        <p:spPr>
          <a:xfrm>
            <a:off x="3372789" y="3167343"/>
            <a:ext cx="4343400" cy="1169551"/>
          </a:xfrm>
        </p:spPr>
        <p:txBody>
          <a:bodyPr wrap="square" lIns="0" tIns="0" rIns="0" bIns="0" anchor="t">
            <a:spAutoFit/>
          </a:bodyPr>
          <a:lstStyle/>
          <a:p>
            <a:pPr algn="l"/>
            <a:r>
              <a:rPr lang="es-ES" sz="2800" b="1" dirty="0">
                <a:latin typeface="Arial"/>
                <a:cs typeface="Arial"/>
              </a:rPr>
              <a:t>1 – Centralización  de datos.</a:t>
            </a:r>
            <a:endParaRPr lang="es-ES" sz="2800" dirty="0"/>
          </a:p>
          <a:p>
            <a:endParaRPr lang="es-ES" dirty="0">
              <a:latin typeface="Arial"/>
              <a:cs typeface="Arial"/>
            </a:endParaRPr>
          </a:p>
        </p:txBody>
      </p:sp>
      <p:sp>
        <p:nvSpPr>
          <p:cNvPr id="5" name="Marcador de texto 2">
            <a:extLst>
              <a:ext uri="{FF2B5EF4-FFF2-40B4-BE49-F238E27FC236}">
                <a16:creationId xmlns:a16="http://schemas.microsoft.com/office/drawing/2014/main" id="{B0875646-9740-6320-5713-E6C6CF1B08D5}"/>
              </a:ext>
            </a:extLst>
          </p:cNvPr>
          <p:cNvSpPr txBox="1">
            <a:spLocks/>
          </p:cNvSpPr>
          <p:nvPr/>
        </p:nvSpPr>
        <p:spPr>
          <a:xfrm>
            <a:off x="336529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2 – Automatización de Procesos.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7" name="Marcador de texto 2">
            <a:extLst>
              <a:ext uri="{FF2B5EF4-FFF2-40B4-BE49-F238E27FC236}">
                <a16:creationId xmlns:a16="http://schemas.microsoft.com/office/drawing/2014/main" id="{053EEB9D-F4E6-A132-0FBD-872736FBAF82}"/>
              </a:ext>
            </a:extLst>
          </p:cNvPr>
          <p:cNvSpPr txBox="1">
            <a:spLocks/>
          </p:cNvSpPr>
          <p:nvPr/>
        </p:nvSpPr>
        <p:spPr>
          <a:xfrm>
            <a:off x="3365297" y="6917889"/>
            <a:ext cx="4343400" cy="1169551"/>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3 – Interacción Autónoma.</a:t>
            </a:r>
            <a:endParaRPr lang="es-ES" sz="2800" dirty="0">
              <a:solidFill>
                <a:sysClr val="windowText" lastClr="000000"/>
              </a:solidFill>
            </a:endParaRPr>
          </a:p>
          <a:p>
            <a:pPr algn="l"/>
            <a:endParaRPr lang="es-ES" kern="0" dirty="0">
              <a:solidFill>
                <a:sysClr val="windowText" lastClr="000000"/>
              </a:solidFill>
            </a:endParaRPr>
          </a:p>
        </p:txBody>
      </p:sp>
      <p:sp>
        <p:nvSpPr>
          <p:cNvPr id="9" name="Marcador de texto 2">
            <a:extLst>
              <a:ext uri="{FF2B5EF4-FFF2-40B4-BE49-F238E27FC236}">
                <a16:creationId xmlns:a16="http://schemas.microsoft.com/office/drawing/2014/main" id="{39DCC664-E4AE-6624-618E-024CE3FCA261}"/>
              </a:ext>
            </a:extLst>
          </p:cNvPr>
          <p:cNvSpPr txBox="1">
            <a:spLocks/>
          </p:cNvSpPr>
          <p:nvPr/>
        </p:nvSpPr>
        <p:spPr>
          <a:xfrm>
            <a:off x="9345267" y="3159825"/>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4 – Reducción de Errores.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1" name="Marcador de texto 2">
            <a:extLst>
              <a:ext uri="{FF2B5EF4-FFF2-40B4-BE49-F238E27FC236}">
                <a16:creationId xmlns:a16="http://schemas.microsoft.com/office/drawing/2014/main" id="{7A64527D-68C9-9FAE-56BA-C12AD6826523}"/>
              </a:ext>
            </a:extLst>
          </p:cNvPr>
          <p:cNvSpPr txBox="1">
            <a:spLocks/>
          </p:cNvSpPr>
          <p:nvPr/>
        </p:nvSpPr>
        <p:spPr>
          <a:xfrm>
            <a:off x="934526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5 – Mejora en la Trazabilidad.</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3" name="Marcador de texto 2">
            <a:extLst>
              <a:ext uri="{FF2B5EF4-FFF2-40B4-BE49-F238E27FC236}">
                <a16:creationId xmlns:a16="http://schemas.microsoft.com/office/drawing/2014/main" id="{D3F94B06-ABC5-A471-A8B3-0DF5CA934851}"/>
              </a:ext>
            </a:extLst>
          </p:cNvPr>
          <p:cNvSpPr txBox="1">
            <a:spLocks/>
          </p:cNvSpPr>
          <p:nvPr/>
        </p:nvSpPr>
        <p:spPr>
          <a:xfrm>
            <a:off x="9345267" y="6917889"/>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6 – Seguridad y confidencialidad.</a:t>
            </a:r>
            <a:r>
              <a:rPr lang="es-ES" b="1" kern="0" dirty="0">
                <a:solidFill>
                  <a:sysClr val="windowText" lastClr="000000"/>
                </a:solidFill>
                <a:latin typeface="Arial"/>
                <a:cs typeface="Arial"/>
              </a:rPr>
              <a:t> </a:t>
            </a:r>
            <a:endParaRPr lang="es-ES"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Tree>
    <p:extLst>
      <p:ext uri="{BB962C8B-B14F-4D97-AF65-F5344CB8AC3E}">
        <p14:creationId xmlns:p14="http://schemas.microsoft.com/office/powerpoint/2010/main" val="149213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Metodología</a:t>
            </a:r>
            <a:endParaRPr lang="es-ES"/>
          </a:p>
        </p:txBody>
      </p:sp>
      <p:pic>
        <p:nvPicPr>
          <p:cNvPr id="3078" name="Picture 6" descr="Agile Must Be Both Iterative and Incremental | by Mahmoud Ma'ayta | Medium">
            <a:extLst>
              <a:ext uri="{FF2B5EF4-FFF2-40B4-BE49-F238E27FC236}">
                <a16:creationId xmlns:a16="http://schemas.microsoft.com/office/drawing/2014/main" id="{11512E60-4074-508F-7F64-9C8D4C43D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650" y="4130675"/>
            <a:ext cx="9782175" cy="334597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BE5437A-661A-08DE-A026-B100E4974AF2}"/>
              </a:ext>
            </a:extLst>
          </p:cNvPr>
          <p:cNvSpPr txBox="1"/>
          <p:nvPr/>
        </p:nvSpPr>
        <p:spPr>
          <a:xfrm>
            <a:off x="1441450" y="4130675"/>
            <a:ext cx="7757534" cy="2462213"/>
          </a:xfrm>
          <a:prstGeom prst="rect">
            <a:avLst/>
          </a:prstGeom>
          <a:noFill/>
        </p:spPr>
        <p:txBody>
          <a:bodyPr wrap="square" rtlCol="0">
            <a:spAutoFit/>
          </a:bodyPr>
          <a:lstStyle/>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Flexible</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Permite integrar procesos de otras metodologías agiles</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Desarrollo  iterativo e incremental.</a:t>
            </a:r>
          </a:p>
          <a:p>
            <a:endParaRPr lang="es-MX">
              <a:latin typeface="Arial" panose="020B0604020202020204" pitchFamily="34" charset="0"/>
              <a:cs typeface="Arial" panose="020B0604020202020204" pitchFamily="34" charset="0"/>
            </a:endParaRPr>
          </a:p>
          <a:p>
            <a:endParaRPr lang="es-MX">
              <a:latin typeface="Arial" panose="020B0604020202020204" pitchFamily="34" charset="0"/>
              <a:cs typeface="Arial" panose="020B0604020202020204" pitchFamily="34" charset="0"/>
            </a:endParaRPr>
          </a:p>
          <a:p>
            <a:endParaRPr lang="es-C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70C4BE23-2648-F9AE-E905-A5BE6E5BCA93}"/>
              </a:ext>
            </a:extLst>
          </p:cNvPr>
          <p:cNvSpPr txBox="1"/>
          <p:nvPr/>
        </p:nvSpPr>
        <p:spPr>
          <a:xfrm>
            <a:off x="10561636" y="2606675"/>
            <a:ext cx="7061345" cy="584775"/>
          </a:xfrm>
          <a:prstGeom prst="rect">
            <a:avLst/>
          </a:prstGeom>
          <a:noFill/>
        </p:spPr>
        <p:txBody>
          <a:bodyPr wrap="square" rtlCol="0">
            <a:spAutoFit/>
          </a:bodyPr>
          <a:lstStyle/>
          <a:p>
            <a:r>
              <a:rPr lang="es-MX" sz="3200" b="1">
                <a:latin typeface="Arial" panose="020B0604020202020204" pitchFamily="34" charset="0"/>
                <a:cs typeface="Arial" panose="020B0604020202020204" pitchFamily="34" charset="0"/>
              </a:rPr>
              <a:t>Agile Iterativo - Incremental</a:t>
            </a:r>
            <a:endParaRPr lang="es-CL" sz="3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125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4" name="Imagen 3">
            <a:extLst>
              <a:ext uri="{FF2B5EF4-FFF2-40B4-BE49-F238E27FC236}">
                <a16:creationId xmlns:a16="http://schemas.microsoft.com/office/drawing/2014/main" id="{800C8FE2-D8DD-FEA8-29F6-9FC1F2339B39}"/>
              </a:ext>
            </a:extLst>
          </p:cNvPr>
          <p:cNvPicPr>
            <a:picLocks noChangeAspect="1"/>
          </p:cNvPicPr>
          <p:nvPr/>
        </p:nvPicPr>
        <p:blipFill>
          <a:blip r:embed="rId2"/>
          <a:stretch>
            <a:fillRect/>
          </a:stretch>
        </p:blipFill>
        <p:spPr>
          <a:xfrm>
            <a:off x="4454978" y="3521075"/>
            <a:ext cx="11194144" cy="5212453"/>
          </a:xfrm>
          <a:prstGeom prst="rect">
            <a:avLst/>
          </a:prstGeom>
        </p:spPr>
      </p:pic>
      <p:sp>
        <p:nvSpPr>
          <p:cNvPr id="5" name="CuadroTexto 4">
            <a:extLst>
              <a:ext uri="{FF2B5EF4-FFF2-40B4-BE49-F238E27FC236}">
                <a16:creationId xmlns:a16="http://schemas.microsoft.com/office/drawing/2014/main" id="{0580F084-9FE5-7FEC-1DA4-D50F214A0727}"/>
              </a:ext>
            </a:extLst>
          </p:cNvPr>
          <p:cNvSpPr txBox="1"/>
          <p:nvPr/>
        </p:nvSpPr>
        <p:spPr>
          <a:xfrm>
            <a:off x="7880350" y="2051189"/>
            <a:ext cx="6151534"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Modelo de 3 capas</a:t>
            </a:r>
            <a:endParaRPr lang="es-CL" sz="4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12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84C2A-A6BA-9B6D-CE64-CAF784F4029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8C7AE0B2-C581-EDB8-5881-BF6C1026388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3" name="Imagen 2">
            <a:extLst>
              <a:ext uri="{FF2B5EF4-FFF2-40B4-BE49-F238E27FC236}">
                <a16:creationId xmlns:a16="http://schemas.microsoft.com/office/drawing/2014/main" id="{DB02700B-ED49-A480-24FD-A4DB7E94C333}"/>
              </a:ext>
            </a:extLst>
          </p:cNvPr>
          <p:cNvPicPr>
            <a:picLocks noChangeAspect="1"/>
          </p:cNvPicPr>
          <p:nvPr/>
        </p:nvPicPr>
        <p:blipFill>
          <a:blip r:embed="rId2"/>
          <a:stretch>
            <a:fillRect/>
          </a:stretch>
        </p:blipFill>
        <p:spPr>
          <a:xfrm>
            <a:off x="4391686" y="3063875"/>
            <a:ext cx="11320728" cy="6400800"/>
          </a:xfrm>
          <a:prstGeom prst="rect">
            <a:avLst/>
          </a:prstGeom>
          <a:ln>
            <a:noFill/>
          </a:ln>
        </p:spPr>
      </p:pic>
      <p:sp>
        <p:nvSpPr>
          <p:cNvPr id="6" name="CuadroTexto 5">
            <a:extLst>
              <a:ext uri="{FF2B5EF4-FFF2-40B4-BE49-F238E27FC236}">
                <a16:creationId xmlns:a16="http://schemas.microsoft.com/office/drawing/2014/main" id="{6E700ECB-04FE-2F8D-C007-36074061CAB6}"/>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Infraestructura</a:t>
            </a:r>
            <a:r>
              <a:rPr lang="es-MX" sz="4000" b="1"/>
              <a:t> en Azure</a:t>
            </a:r>
            <a:endParaRPr lang="es-CL" sz="4000" b="1"/>
          </a:p>
        </p:txBody>
      </p:sp>
    </p:spTree>
    <p:extLst>
      <p:ext uri="{BB962C8B-B14F-4D97-AF65-F5344CB8AC3E}">
        <p14:creationId xmlns:p14="http://schemas.microsoft.com/office/powerpoint/2010/main" val="391011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F18A-3329-81C4-F84B-E1F1140AC7EB}"/>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5FE644A4-16F2-7678-253A-B2EADB3C7AD5}"/>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52B5E7B4-2A2B-2E67-702B-031C6882EEB5}"/>
              </a:ext>
            </a:extLst>
          </p:cNvPr>
          <p:cNvSpPr txBox="1"/>
          <p:nvPr/>
        </p:nvSpPr>
        <p:spPr>
          <a:xfrm>
            <a:off x="7232649" y="1844675"/>
            <a:ext cx="6682855"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 Web APP </a:t>
            </a:r>
            <a:r>
              <a:rPr lang="es-MX" sz="4000" b="1" err="1">
                <a:latin typeface="Arial" panose="020B0604020202020204" pitchFamily="34" charset="0"/>
                <a:cs typeface="Arial" panose="020B0604020202020204" pitchFamily="34" charset="0"/>
              </a:rPr>
              <a:t>Services</a:t>
            </a:r>
            <a:endParaRPr lang="es-CL" sz="4000" b="1">
              <a:latin typeface="Arial" panose="020B0604020202020204" pitchFamily="34" charset="0"/>
              <a:cs typeface="Arial" panose="020B0604020202020204" pitchFamily="34"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05C64C00-38EF-1AAF-8E73-88DA76996FA9}"/>
              </a:ext>
            </a:extLst>
          </p:cNvPr>
          <p:cNvPicPr>
            <a:picLocks noChangeAspect="1"/>
          </p:cNvPicPr>
          <p:nvPr/>
        </p:nvPicPr>
        <p:blipFill>
          <a:blip r:embed="rId2"/>
          <a:stretch>
            <a:fillRect/>
          </a:stretch>
        </p:blipFill>
        <p:spPr>
          <a:xfrm>
            <a:off x="3384550" y="2988390"/>
            <a:ext cx="13335000" cy="6497003"/>
          </a:xfrm>
          <a:prstGeom prst="rect">
            <a:avLst/>
          </a:prstGeom>
          <a:ln>
            <a:solidFill>
              <a:schemeClr val="accent1"/>
            </a:solidFill>
          </a:ln>
        </p:spPr>
      </p:pic>
    </p:spTree>
    <p:extLst>
      <p:ext uri="{BB962C8B-B14F-4D97-AF65-F5344CB8AC3E}">
        <p14:creationId xmlns:p14="http://schemas.microsoft.com/office/powerpoint/2010/main" val="3311598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Personalizado</PresentationFormat>
  <Slides>33</Slides>
  <Notes>1</Notes>
  <HiddenSlides>11</HiddenSlides>
  <ScaleCrop>false</ScaleCrop>
  <HeadingPairs>
    <vt:vector size="4" baseType="variant">
      <vt:variant>
        <vt:lpstr>Tema</vt:lpstr>
      </vt:variant>
      <vt:variant>
        <vt:i4>1</vt:i4>
      </vt:variant>
      <vt:variant>
        <vt:lpstr>Títulos de diapositiva</vt:lpstr>
      </vt:variant>
      <vt:variant>
        <vt:i4>33</vt:i4>
      </vt:variant>
    </vt:vector>
  </HeadingPairs>
  <TitlesOfParts>
    <vt:vector size="34"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revision>155</cp:revision>
  <dcterms:created xsi:type="dcterms:W3CDTF">2021-04-02T01:36:00Z</dcterms:created>
  <dcterms:modified xsi:type="dcterms:W3CDTF">2024-11-28T21:50:01Z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